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66" r:id="rId3"/>
    <p:sldId id="257" r:id="rId4"/>
    <p:sldId id="258" r:id="rId5"/>
    <p:sldId id="260" r:id="rId6"/>
    <p:sldId id="261" r:id="rId7"/>
    <p:sldId id="262" r:id="rId8"/>
    <p:sldId id="277" r:id="rId9"/>
    <p:sldId id="264" r:id="rId10"/>
    <p:sldId id="278" r:id="rId11"/>
    <p:sldId id="265" r:id="rId12"/>
    <p:sldId id="267" r:id="rId13"/>
    <p:sldId id="268" r:id="rId14"/>
    <p:sldId id="269" r:id="rId15"/>
    <p:sldId id="270" r:id="rId16"/>
    <p:sldId id="279" r:id="rId17"/>
    <p:sldId id="276" r:id="rId18"/>
    <p:sldId id="284" r:id="rId19"/>
    <p:sldId id="283" r:id="rId20"/>
    <p:sldId id="271" r:id="rId21"/>
    <p:sldId id="280" r:id="rId22"/>
    <p:sldId id="281" r:id="rId23"/>
    <p:sldId id="272" r:id="rId24"/>
    <p:sldId id="282" r:id="rId25"/>
    <p:sldId id="273" r:id="rId26"/>
    <p:sldId id="274"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462" autoAdjust="0"/>
  </p:normalViewPr>
  <p:slideViewPr>
    <p:cSldViewPr>
      <p:cViewPr varScale="1">
        <p:scale>
          <a:sx n="59" d="100"/>
          <a:sy n="59" d="100"/>
        </p:scale>
        <p:origin x="-16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A663C7-407A-4E57-9306-9C8C77D5A5FF}" type="datetimeFigureOut">
              <a:rPr lang="en-US" smtClean="0"/>
              <a:t>26-Feb-14</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7595E5-8C8D-49D8-9B54-30FE392B2621}" type="slidenum">
              <a:rPr lang="en-US" smtClean="0"/>
              <a:t>‹Nº›</a:t>
            </a:fld>
            <a:endParaRPr lang="en-US"/>
          </a:p>
        </p:txBody>
      </p:sp>
    </p:spTree>
    <p:extLst>
      <p:ext uri="{BB962C8B-B14F-4D97-AF65-F5344CB8AC3E}">
        <p14:creationId xmlns:p14="http://schemas.microsoft.com/office/powerpoint/2010/main" val="150751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1</a:t>
            </a:fld>
            <a:endParaRPr lang="en-US"/>
          </a:p>
        </p:txBody>
      </p:sp>
    </p:spTree>
    <p:extLst>
      <p:ext uri="{BB962C8B-B14F-4D97-AF65-F5344CB8AC3E}">
        <p14:creationId xmlns:p14="http://schemas.microsoft.com/office/powerpoint/2010/main" val="2382870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Trim</a:t>
            </a:r>
            <a:r>
              <a:rPr lang="en-US" baseline="0" dirty="0" smtClean="0"/>
              <a:t> off the most extreme values from the right side of the plot until it’s symmetric </a:t>
            </a:r>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20</a:t>
            </a:fld>
            <a:endParaRPr lang="en-US"/>
          </a:p>
        </p:txBody>
      </p:sp>
    </p:spTree>
    <p:extLst>
      <p:ext uri="{BB962C8B-B14F-4D97-AF65-F5344CB8AC3E}">
        <p14:creationId xmlns:p14="http://schemas.microsoft.com/office/powerpoint/2010/main" val="2365291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=null </a:t>
            </a:r>
            <a:r>
              <a:rPr lang="en-US" dirty="0" err="1" smtClean="0"/>
              <a:t>hyp</a:t>
            </a:r>
            <a:endParaRPr lang="en-US" dirty="0" smtClean="0"/>
          </a:p>
          <a:p>
            <a:r>
              <a:rPr lang="en-US" dirty="0" smtClean="0"/>
              <a:t>K= #</a:t>
            </a:r>
            <a:r>
              <a:rPr lang="en-US" baseline="0" dirty="0" smtClean="0"/>
              <a:t> of studies already in a meta analysis </a:t>
            </a:r>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23</a:t>
            </a:fld>
            <a:endParaRPr lang="en-US"/>
          </a:p>
        </p:txBody>
      </p:sp>
    </p:spTree>
    <p:extLst>
      <p:ext uri="{BB962C8B-B14F-4D97-AF65-F5344CB8AC3E}">
        <p14:creationId xmlns:p14="http://schemas.microsoft.com/office/powerpoint/2010/main" val="4083947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The model provides a weighting</a:t>
            </a:r>
            <a:r>
              <a:rPr lang="en-US" baseline="0" dirty="0" smtClean="0"/>
              <a:t> reflecting the likelihood that a given result is published</a:t>
            </a:r>
            <a:endParaRPr lang="en-US" dirty="0" smtClean="0"/>
          </a:p>
          <a:p>
            <a:r>
              <a:rPr lang="en-US" dirty="0" smtClean="0"/>
              <a:t>An effect size model the</a:t>
            </a:r>
            <a:r>
              <a:rPr lang="en-US" baseline="0" dirty="0" smtClean="0"/>
              <a:t>n states expected distribution of effect size in the absence of publication bias</a:t>
            </a:r>
          </a:p>
          <a:p>
            <a:r>
              <a:rPr lang="en-US" baseline="0" dirty="0" smtClean="0"/>
              <a:t>Difference between predicted and observed distribution of effect sizes is attributed to publication bias</a:t>
            </a:r>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25</a:t>
            </a:fld>
            <a:endParaRPr lang="en-US"/>
          </a:p>
        </p:txBody>
      </p:sp>
    </p:spTree>
    <p:extLst>
      <p:ext uri="{BB962C8B-B14F-4D97-AF65-F5344CB8AC3E}">
        <p14:creationId xmlns:p14="http://schemas.microsoft.com/office/powerpoint/2010/main" val="3623157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Some systems are better studied than others therefore, caution when making statements about effect sizes in the natural world.</a:t>
            </a:r>
          </a:p>
          <a:p>
            <a:pPr lvl="1"/>
            <a:r>
              <a:rPr lang="en-US" dirty="0" smtClean="0"/>
              <a:t>Random samples?</a:t>
            </a:r>
          </a:p>
          <a:p>
            <a:pPr lvl="1"/>
            <a:r>
              <a:rPr lang="en-US" dirty="0" smtClean="0"/>
              <a:t>Conclusions restricted to the artificial world of “species tend to be studied</a:t>
            </a:r>
          </a:p>
          <a:p>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27</a:t>
            </a:fld>
            <a:endParaRPr lang="en-US"/>
          </a:p>
        </p:txBody>
      </p:sp>
    </p:spTree>
    <p:extLst>
      <p:ext uri="{BB962C8B-B14F-4D97-AF65-F5344CB8AC3E}">
        <p14:creationId xmlns:p14="http://schemas.microsoft.com/office/powerpoint/2010/main" val="2531409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Takes into account that inclusion of</a:t>
            </a:r>
            <a:r>
              <a:rPr lang="en-US" baseline="0" dirty="0" smtClean="0"/>
              <a:t> individual studies in a meta-analysis ultimately depends on access of info  (</a:t>
            </a:r>
            <a:r>
              <a:rPr lang="en-US" sz="2000" b="1" baseline="0" dirty="0" smtClean="0"/>
              <a:t>dissemination bias</a:t>
            </a:r>
            <a:r>
              <a:rPr lang="en-US" baseline="0" dirty="0" smtClean="0"/>
              <a:t>?). </a:t>
            </a:r>
            <a:r>
              <a:rPr lang="en-US" baseline="0" dirty="0" smtClean="0">
                <a:sym typeface="Wingdings" panose="05000000000000000000" pitchFamily="2" charset="2"/>
              </a:rPr>
              <a:t> publish vs unpublished = locate almost every publish study vs modest proportion of the unpublished ones</a:t>
            </a:r>
            <a:endParaRPr lang="en-US" baseline="0" dirty="0" smtClean="0"/>
          </a:p>
          <a:p>
            <a:r>
              <a:rPr lang="en-US" baseline="0" dirty="0" smtClean="0"/>
              <a:t>*difference between </a:t>
            </a:r>
            <a:r>
              <a:rPr lang="en-US" b="1" baseline="0" dirty="0" smtClean="0"/>
              <a:t>genuine </a:t>
            </a:r>
            <a:r>
              <a:rPr lang="en-US" baseline="0" dirty="0" smtClean="0"/>
              <a:t>unpublished data &amp; research that is publicly available but diff. to locate or retrieve </a:t>
            </a:r>
          </a:p>
          <a:p>
            <a:r>
              <a:rPr lang="en-US" baseline="0" dirty="0" smtClean="0"/>
              <a:t>Some considerations</a:t>
            </a:r>
          </a:p>
          <a:p>
            <a:r>
              <a:rPr lang="en-US" baseline="0" dirty="0" smtClean="0"/>
              <a:t>	time lag ‘til pub.</a:t>
            </a:r>
          </a:p>
          <a:p>
            <a:r>
              <a:rPr lang="en-US" baseline="0" dirty="0" smtClean="0"/>
              <a:t>	journal</a:t>
            </a:r>
            <a:r>
              <a:rPr lang="en-US" baseline="0" dirty="0" smtClean="0">
                <a:sym typeface="Wingdings" panose="05000000000000000000" pitchFamily="2" charset="2"/>
              </a:rPr>
              <a:t> impact factor of it</a:t>
            </a:r>
            <a:endParaRPr lang="en-US" baseline="0" dirty="0" smtClean="0"/>
          </a:p>
          <a:p>
            <a:r>
              <a:rPr lang="en-US" baseline="0" dirty="0" smtClean="0"/>
              <a:t>	country</a:t>
            </a:r>
          </a:p>
          <a:p>
            <a:r>
              <a:rPr lang="en-US" baseline="0" dirty="0" smtClean="0"/>
              <a:t>	LANGUAGE</a:t>
            </a:r>
          </a:p>
          <a:p>
            <a:r>
              <a:rPr lang="en-US" baseline="0" dirty="0" smtClean="0"/>
              <a:t>	Failure to report some results</a:t>
            </a:r>
          </a:p>
          <a:p>
            <a:r>
              <a:rPr lang="en-US" baseline="0" dirty="0" smtClean="0"/>
              <a:t>	</a:t>
            </a:r>
          </a:p>
          <a:p>
            <a:r>
              <a:rPr lang="en-US" baseline="0" dirty="0" smtClean="0"/>
              <a:t>Publication bias should NOT be equated with failure of a meta-analysis to locate every available study </a:t>
            </a:r>
            <a:r>
              <a:rPr lang="en-US" baseline="0" dirty="0" smtClean="0">
                <a:sym typeface="Wingdings" panose="05000000000000000000" pitchFamily="2" charset="2"/>
              </a:rPr>
              <a:t> still, we will never know if we found every study related to the topic.</a:t>
            </a:r>
          </a:p>
          <a:p>
            <a:endParaRPr lang="en-US" baseline="0" dirty="0" smtClean="0">
              <a:sym typeface="Wingdings" panose="05000000000000000000" pitchFamily="2" charset="2"/>
            </a:endParaRPr>
          </a:p>
          <a:p>
            <a:r>
              <a:rPr lang="en-US" baseline="0" dirty="0" smtClean="0">
                <a:sym typeface="Wingdings" panose="05000000000000000000" pitchFamily="2" charset="2"/>
              </a:rPr>
              <a:t>Are the effect size used in a meta-analysis a representative sample of those that could potentially be obtained from all the tests that should have been conducted from complete studies?</a:t>
            </a:r>
          </a:p>
          <a:p>
            <a:r>
              <a:rPr lang="en-US" baseline="0" dirty="0" smtClean="0">
                <a:sym typeface="Wingdings" panose="05000000000000000000" pitchFamily="2" charset="2"/>
              </a:rPr>
              <a:t>Apply:</a:t>
            </a:r>
          </a:p>
          <a:p>
            <a:r>
              <a:rPr lang="en-US" baseline="0" dirty="0" smtClean="0">
                <a:sym typeface="Wingdings" panose="05000000000000000000" pitchFamily="2" charset="2"/>
              </a:rPr>
              <a:t>Direct tests (compares published &amp; unpublished) indirect (distribution of published to estimate unpublished)conclude that:</a:t>
            </a:r>
          </a:p>
          <a:p>
            <a:r>
              <a:rPr lang="en-US" baseline="0" dirty="0" smtClean="0">
                <a:sym typeface="Wingdings" panose="05000000000000000000" pitchFamily="2" charset="2"/>
              </a:rPr>
              <a:t>	Effect sizes Tend to be larger in published analysis hence publication!</a:t>
            </a:r>
          </a:p>
          <a:p>
            <a:r>
              <a:rPr lang="en-US" baseline="0" dirty="0" smtClean="0">
                <a:sym typeface="Wingdings" panose="05000000000000000000" pitchFamily="2" charset="2"/>
              </a:rPr>
              <a:t>	comparison of effect sizes between publish &amp; unpublished  no difference</a:t>
            </a:r>
          </a:p>
          <a:p>
            <a:endParaRPr lang="en-US" baseline="0" dirty="0" smtClean="0">
              <a:sym typeface="Wingdings" panose="05000000000000000000" pitchFamily="2" charset="2"/>
            </a:endParaRPr>
          </a:p>
          <a:p>
            <a:r>
              <a:rPr lang="en-US" baseline="0" dirty="0" smtClean="0">
                <a:sym typeface="Wingdings" panose="05000000000000000000" pitchFamily="2" charset="2"/>
              </a:rPr>
              <a:t>Some types of questions are more biased than others: i.e. </a:t>
            </a:r>
            <a:r>
              <a:rPr lang="en-US" baseline="0" dirty="0" err="1" smtClean="0">
                <a:sym typeface="Wingdings" panose="05000000000000000000" pitchFamily="2" charset="2"/>
              </a:rPr>
              <a:t>nonsignificant</a:t>
            </a:r>
            <a:r>
              <a:rPr lang="en-US" baseline="0" dirty="0" smtClean="0">
                <a:sym typeface="Wingdings" panose="05000000000000000000" pitchFamily="2" charset="2"/>
              </a:rPr>
              <a:t> results based on small sample size (mammals) vs large (insects) = smaller report effect size in mammals. Sample size &lt;-&gt; </a:t>
            </a:r>
            <a:r>
              <a:rPr lang="en-US" baseline="0" dirty="0" err="1" smtClean="0">
                <a:sym typeface="Wingdings" panose="05000000000000000000" pitchFamily="2" charset="2"/>
              </a:rPr>
              <a:t>weigth</a:t>
            </a:r>
            <a:r>
              <a:rPr lang="en-US" baseline="0" dirty="0" smtClean="0">
                <a:sym typeface="Wingdings" panose="05000000000000000000" pitchFamily="2" charset="2"/>
              </a:rPr>
              <a:t> </a:t>
            </a:r>
          </a:p>
          <a:p>
            <a:endParaRPr lang="en-US" baseline="0" dirty="0" smtClean="0">
              <a:sym typeface="Wingdings" panose="05000000000000000000" pitchFamily="2" charset="2"/>
            </a:endParaRPr>
          </a:p>
          <a:p>
            <a:endParaRPr lang="en-US" baseline="0" dirty="0" smtClean="0">
              <a:sym typeface="Wingdings" panose="05000000000000000000" pitchFamily="2" charset="2"/>
            </a:endParaRPr>
          </a:p>
          <a:p>
            <a:endParaRPr lang="en-US" baseline="0" dirty="0" smtClean="0">
              <a:sym typeface="Wingdings" panose="05000000000000000000" pitchFamily="2" charset="2"/>
            </a:endParaRPr>
          </a:p>
          <a:p>
            <a:endParaRPr lang="en-US" baseline="0" dirty="0" smtClean="0">
              <a:sym typeface="Wingdings" panose="05000000000000000000" pitchFamily="2" charset="2"/>
            </a:endParaRPr>
          </a:p>
          <a:p>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4</a:t>
            </a:fld>
            <a:endParaRPr lang="en-US"/>
          </a:p>
        </p:txBody>
      </p:sp>
    </p:spTree>
    <p:extLst>
      <p:ext uri="{BB962C8B-B14F-4D97-AF65-F5344CB8AC3E}">
        <p14:creationId xmlns:p14="http://schemas.microsoft.com/office/powerpoint/2010/main" val="3911886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Values such as P=0.08 and P=0.80 are treated as being in greater</a:t>
            </a:r>
            <a:r>
              <a:rPr lang="en-US" baseline="0" dirty="0" smtClean="0"/>
              <a:t> agreement than those where P=0.04 and P= 0.08</a:t>
            </a:r>
          </a:p>
          <a:p>
            <a:r>
              <a:rPr lang="en-US" baseline="0" dirty="0" smtClean="0"/>
              <a:t>Studies with significant results are more likely to be published.</a:t>
            </a:r>
          </a:p>
          <a:p>
            <a:r>
              <a:rPr lang="en-US" baseline="0" dirty="0" smtClean="0"/>
              <a:t>In fields where theory is generally assumed to explain phenomena successfully (physics) it might be even more difficult to publish results that reject null hypotheses </a:t>
            </a:r>
            <a:r>
              <a:rPr lang="en-US" baseline="0" dirty="0" smtClean="0">
                <a:sym typeface="Wingdings" panose="05000000000000000000" pitchFamily="2" charset="2"/>
              </a:rPr>
              <a:t> seen as healthy confirmation on the strength of the underlying theoretical framework</a:t>
            </a:r>
          </a:p>
          <a:p>
            <a:endParaRPr lang="en-US" baseline="0" dirty="0" smtClean="0">
              <a:sym typeface="Wingdings" panose="05000000000000000000" pitchFamily="2" charset="2"/>
            </a:endParaRPr>
          </a:p>
          <a:p>
            <a:r>
              <a:rPr lang="en-US" baseline="0" dirty="0" smtClean="0">
                <a:sym typeface="Wingdings" panose="05000000000000000000" pitchFamily="2" charset="2"/>
              </a:rPr>
              <a:t>Despite this, Biologist always hope that their statistical test will yield significant results</a:t>
            </a:r>
          </a:p>
          <a:p>
            <a:r>
              <a:rPr lang="en-US" baseline="0" dirty="0" smtClean="0">
                <a:sym typeface="Wingdings" panose="05000000000000000000" pitchFamily="2" charset="2"/>
              </a:rPr>
              <a:t>it’s well known that studies with significant results, if methodologically  sound, can be published regardless of sample size.</a:t>
            </a:r>
          </a:p>
          <a:p>
            <a:r>
              <a:rPr lang="en-US" baseline="0" dirty="0" smtClean="0">
                <a:sym typeface="Wingdings" panose="05000000000000000000" pitchFamily="2" charset="2"/>
              </a:rPr>
              <a:t>Normally </a:t>
            </a:r>
            <a:r>
              <a:rPr lang="en-US" baseline="0" dirty="0" err="1" smtClean="0">
                <a:sym typeface="Wingdings" panose="05000000000000000000" pitchFamily="2" charset="2"/>
              </a:rPr>
              <a:t>nonsignificant</a:t>
            </a:r>
            <a:r>
              <a:rPr lang="en-US" baseline="0" dirty="0" smtClean="0">
                <a:sym typeface="Wingdings" panose="05000000000000000000" pitchFamily="2" charset="2"/>
              </a:rPr>
              <a:t> results  inconclusive because low statistical power or genuine absence of a meaningful effect.</a:t>
            </a:r>
          </a:p>
          <a:p>
            <a:r>
              <a:rPr lang="en-US" b="1" baseline="0" dirty="0" smtClean="0">
                <a:sym typeface="Wingdings" panose="05000000000000000000" pitchFamily="2" charset="2"/>
              </a:rPr>
              <a:t>Power</a:t>
            </a:r>
            <a:r>
              <a:rPr lang="en-US" b="0" baseline="0" dirty="0" smtClean="0">
                <a:sym typeface="Wingdings" panose="05000000000000000000" pitchFamily="2" charset="2"/>
              </a:rPr>
              <a:t> is a function of sample size, the true effect size and its variance hence </a:t>
            </a:r>
            <a:r>
              <a:rPr lang="en-US" b="0" baseline="0" dirty="0" err="1" smtClean="0">
                <a:sym typeface="Wingdings" panose="05000000000000000000" pitchFamily="2" charset="2"/>
              </a:rPr>
              <a:t>nonsignificant</a:t>
            </a:r>
            <a:r>
              <a:rPr lang="en-US" b="0" baseline="0" dirty="0" smtClean="0">
                <a:sym typeface="Wingdings" panose="05000000000000000000" pitchFamily="2" charset="2"/>
              </a:rPr>
              <a:t> results are less likely to be published </a:t>
            </a:r>
            <a:endParaRPr lang="en-US" b="0"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5</a:t>
            </a:fld>
            <a:endParaRPr lang="en-US"/>
          </a:p>
        </p:txBody>
      </p:sp>
    </p:spTree>
    <p:extLst>
      <p:ext uri="{BB962C8B-B14F-4D97-AF65-F5344CB8AC3E}">
        <p14:creationId xmlns:p14="http://schemas.microsoft.com/office/powerpoint/2010/main" val="3463344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7</a:t>
            </a:fld>
            <a:endParaRPr lang="en-US"/>
          </a:p>
        </p:txBody>
      </p:sp>
    </p:spTree>
    <p:extLst>
      <p:ext uri="{BB962C8B-B14F-4D97-AF65-F5344CB8AC3E}">
        <p14:creationId xmlns:p14="http://schemas.microsoft.com/office/powerpoint/2010/main" val="4071999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a:t>
            </a:r>
            <a:r>
              <a:rPr lang="en-US" baseline="0" dirty="0" smtClean="0"/>
              <a:t> p</a:t>
            </a:r>
            <a:r>
              <a:rPr lang="en-US" dirty="0" smtClean="0"/>
              <a:t>ublication patterns create</a:t>
            </a:r>
            <a:r>
              <a:rPr lang="en-US" baseline="0" dirty="0" smtClean="0"/>
              <a:t> bias through a </a:t>
            </a:r>
            <a:r>
              <a:rPr lang="en-US" dirty="0" smtClean="0"/>
              <a:t>dissemination effect because papers in these journals are less likely to be found for meta-analysis.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Results that support a prevailing</a:t>
            </a:r>
            <a:r>
              <a:rPr lang="en-US" baseline="0" dirty="0" smtClean="0"/>
              <a:t> hypothesis were published in higher impact journals than those that rejected it.</a:t>
            </a:r>
            <a:endParaRPr lang="en-US" dirty="0" smtClean="0"/>
          </a:p>
          <a:p>
            <a:endParaRPr lang="en-US" dirty="0" smtClean="0"/>
          </a:p>
          <a:p>
            <a:r>
              <a:rPr lang="en-US" dirty="0" smtClean="0"/>
              <a:t>If no link between citation frequency</a:t>
            </a:r>
            <a:r>
              <a:rPr lang="en-US" baseline="0" dirty="0" smtClean="0"/>
              <a:t> and p-value = no publication bias</a:t>
            </a:r>
          </a:p>
          <a:p>
            <a:endParaRPr lang="en-US" baseline="0" dirty="0" smtClean="0"/>
          </a:p>
          <a:p>
            <a:r>
              <a:rPr lang="en-US" baseline="0" dirty="0" smtClean="0"/>
              <a:t>Cite several confirmatory papers that reject the null hypothesis followed by one that failed to do so.</a:t>
            </a:r>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9</a:t>
            </a:fld>
            <a:endParaRPr lang="en-US"/>
          </a:p>
        </p:txBody>
      </p:sp>
    </p:spTree>
    <p:extLst>
      <p:ext uri="{BB962C8B-B14F-4D97-AF65-F5344CB8AC3E}">
        <p14:creationId xmlns:p14="http://schemas.microsoft.com/office/powerpoint/2010/main" val="3346858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11</a:t>
            </a:fld>
            <a:endParaRPr lang="en-US"/>
          </a:p>
        </p:txBody>
      </p:sp>
    </p:spTree>
    <p:extLst>
      <p:ext uri="{BB962C8B-B14F-4D97-AF65-F5344CB8AC3E}">
        <p14:creationId xmlns:p14="http://schemas.microsoft.com/office/powerpoint/2010/main" val="1077890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Heterogeneity should</a:t>
            </a:r>
            <a:r>
              <a:rPr lang="en-US" baseline="0" dirty="0" smtClean="0"/>
              <a:t> be taken into account. Modify before applying </a:t>
            </a:r>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13</a:t>
            </a:fld>
            <a:endParaRPr lang="en-US"/>
          </a:p>
        </p:txBody>
      </p:sp>
    </p:spTree>
    <p:extLst>
      <p:ext uri="{BB962C8B-B14F-4D97-AF65-F5344CB8AC3E}">
        <p14:creationId xmlns:p14="http://schemas.microsoft.com/office/powerpoint/2010/main" val="746536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Variability and range of effect</a:t>
            </a:r>
            <a:r>
              <a:rPr lang="en-US" baseline="0" dirty="0" smtClean="0"/>
              <a:t> size estimates decrease as sample size increases due to smaller sampling error</a:t>
            </a:r>
          </a:p>
          <a:p>
            <a:r>
              <a:rPr lang="en-US" baseline="0" dirty="0" smtClean="0"/>
              <a:t>When we find a relationship between sample size and effect size, we cannot assign a causal mechanism to it without further investigation. </a:t>
            </a:r>
          </a:p>
          <a:p>
            <a:r>
              <a:rPr lang="en-US" baseline="0" dirty="0" smtClean="0"/>
              <a:t>It is possible that Effect sizes really are larger in smaller studies (because use of diff protocols)</a:t>
            </a:r>
          </a:p>
          <a:p>
            <a:endParaRPr lang="en-US" baseline="0" dirty="0" smtClean="0"/>
          </a:p>
          <a:p>
            <a:r>
              <a:rPr lang="en-US" baseline="0" dirty="0" smtClean="0"/>
              <a:t>The net outcome in this test is:</a:t>
            </a:r>
          </a:p>
          <a:p>
            <a:r>
              <a:rPr lang="en-US" baseline="0" dirty="0" smtClean="0"/>
              <a:t>	asymmetric distribution of published effect sizes</a:t>
            </a:r>
          </a:p>
          <a:p>
            <a:r>
              <a:rPr lang="en-US" baseline="0" dirty="0" smtClean="0"/>
              <a:t>	relationship between sample size and effect size</a:t>
            </a:r>
          </a:p>
          <a:p>
            <a:r>
              <a:rPr lang="en-US" baseline="0" dirty="0" smtClean="0"/>
              <a:t>	an overestimate of the true effect size</a:t>
            </a:r>
          </a:p>
          <a:p>
            <a:endParaRPr lang="en-US" baseline="0" dirty="0" smtClean="0"/>
          </a:p>
          <a:p>
            <a:r>
              <a:rPr lang="en-US" baseline="0" dirty="0" smtClean="0"/>
              <a:t>Assume publication bias when asymmetry is such that the effect sizes on the side closest to the null hypothesis values are missing  </a:t>
            </a:r>
            <a:r>
              <a:rPr lang="en-US" baseline="0" dirty="0" smtClean="0">
                <a:sym typeface="Wingdings" panose="05000000000000000000" pitchFamily="2" charset="2"/>
              </a:rPr>
              <a:t> Lower rate of publication of studies with </a:t>
            </a:r>
            <a:r>
              <a:rPr lang="en-US" baseline="0" dirty="0" err="1" smtClean="0">
                <a:sym typeface="Wingdings" panose="05000000000000000000" pitchFamily="2" charset="2"/>
              </a:rPr>
              <a:t>nonsignificant</a:t>
            </a:r>
            <a:r>
              <a:rPr lang="en-US" baseline="0" dirty="0" smtClean="0">
                <a:sym typeface="Wingdings" panose="05000000000000000000" pitchFamily="2" charset="2"/>
              </a:rPr>
              <a:t> values.</a:t>
            </a:r>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14</a:t>
            </a:fld>
            <a:endParaRPr lang="en-US"/>
          </a:p>
        </p:txBody>
      </p:sp>
    </p:spTree>
    <p:extLst>
      <p:ext uri="{BB962C8B-B14F-4D97-AF65-F5344CB8AC3E}">
        <p14:creationId xmlns:p14="http://schemas.microsoft.com/office/powerpoint/2010/main" val="3457362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To standardize an effect</a:t>
            </a:r>
            <a:r>
              <a:rPr lang="en-US" baseline="0" dirty="0" smtClean="0"/>
              <a:t> size: Mean-effect size/</a:t>
            </a:r>
            <a:r>
              <a:rPr lang="en-US" baseline="0" dirty="0" err="1" smtClean="0"/>
              <a:t>sqrt</a:t>
            </a:r>
            <a:r>
              <a:rPr lang="en-US" baseline="0" dirty="0" smtClean="0"/>
              <a:t>(Variance-∑(inverse of all studies)</a:t>
            </a:r>
          </a:p>
          <a:p>
            <a:r>
              <a:rPr lang="en-US" baseline="0" dirty="0" smtClean="0"/>
              <a:t>Two sided P values are reported because the direction if the asymmetry depends on whether the true effect is greater or less than the null hypothesis </a:t>
            </a:r>
          </a:p>
          <a:p>
            <a:endParaRPr lang="en-US" dirty="0"/>
          </a:p>
        </p:txBody>
      </p:sp>
      <p:sp>
        <p:nvSpPr>
          <p:cNvPr id="4" name="3 Marcador de número de diapositiva"/>
          <p:cNvSpPr>
            <a:spLocks noGrp="1"/>
          </p:cNvSpPr>
          <p:nvPr>
            <p:ph type="sldNum" sz="quarter" idx="10"/>
          </p:nvPr>
        </p:nvSpPr>
        <p:spPr/>
        <p:txBody>
          <a:bodyPr/>
          <a:lstStyle/>
          <a:p>
            <a:fld id="{D47595E5-8C8D-49D8-9B54-30FE392B2621}" type="slidenum">
              <a:rPr lang="en-US" smtClean="0"/>
              <a:t>15</a:t>
            </a:fld>
            <a:endParaRPr lang="en-US"/>
          </a:p>
        </p:txBody>
      </p:sp>
    </p:spTree>
    <p:extLst>
      <p:ext uri="{BB962C8B-B14F-4D97-AF65-F5344CB8AC3E}">
        <p14:creationId xmlns:p14="http://schemas.microsoft.com/office/powerpoint/2010/main" val="1502009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190A3295-3BF3-4E9D-997F-CC993C358883}" type="datetimeFigureOut">
              <a:rPr lang="en-US" smtClean="0"/>
              <a:t>26-Feb-14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D583AD1-12DF-4F35-94C4-0D29B3371809}"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190A3295-3BF3-4E9D-997F-CC993C358883}" type="datetimeFigureOut">
              <a:rPr lang="en-US" smtClean="0"/>
              <a:t>26-Feb-14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83AD1-12DF-4F35-94C4-0D29B3371809}"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190A3295-3BF3-4E9D-997F-CC993C358883}" type="datetimeFigureOut">
              <a:rPr lang="en-US" smtClean="0"/>
              <a:t>26-Feb-14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83AD1-12DF-4F35-94C4-0D29B3371809}"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190A3295-3BF3-4E9D-997F-CC993C358883}" type="datetimeFigureOut">
              <a:rPr lang="en-US" smtClean="0"/>
              <a:t>26-Feb-14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83AD1-12DF-4F35-94C4-0D29B3371809}"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190A3295-3BF3-4E9D-997F-CC993C358883}" type="datetimeFigureOut">
              <a:rPr lang="en-US" smtClean="0"/>
              <a:t>26-Feb-14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83AD1-12DF-4F35-94C4-0D29B3371809}"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190A3295-3BF3-4E9D-997F-CC993C358883}" type="datetimeFigureOut">
              <a:rPr lang="en-US" smtClean="0"/>
              <a:t>26-Feb-14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83AD1-12DF-4F35-94C4-0D29B3371809}"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190A3295-3BF3-4E9D-997F-CC993C358883}" type="datetimeFigureOut">
              <a:rPr lang="en-US" smtClean="0"/>
              <a:t>26-Feb-14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583AD1-12DF-4F35-94C4-0D29B3371809}"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190A3295-3BF3-4E9D-997F-CC993C358883}" type="datetimeFigureOut">
              <a:rPr lang="en-US" smtClean="0"/>
              <a:t>26-Feb-14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583AD1-12DF-4F35-94C4-0D29B3371809}"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A3295-3BF3-4E9D-997F-CC993C358883}" type="datetimeFigureOut">
              <a:rPr lang="en-US" smtClean="0"/>
              <a:t>26-Feb-14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583AD1-12DF-4F35-94C4-0D29B3371809}"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190A3295-3BF3-4E9D-997F-CC993C358883}" type="datetimeFigureOut">
              <a:rPr lang="en-US" smtClean="0"/>
              <a:t>26-Feb-14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83AD1-12DF-4F35-94C4-0D29B3371809}"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190A3295-3BF3-4E9D-997F-CC993C358883}" type="datetimeFigureOut">
              <a:rPr lang="en-US" smtClean="0"/>
              <a:t>26-Feb-14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D583AD1-12DF-4F35-94C4-0D29B3371809}" type="slidenum">
              <a:rPr lang="en-US" smtClean="0"/>
              <a:t>‹Nº›</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0A3295-3BF3-4E9D-997F-CC993C358883}" type="datetimeFigureOut">
              <a:rPr lang="en-US" smtClean="0"/>
              <a:t>26-Feb-14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583AD1-12DF-4F35-94C4-0D29B3371809}" type="slidenum">
              <a:rPr lang="en-US" smtClean="0"/>
              <a:t>‹Nº›</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n-US" dirty="0" smtClean="0"/>
              <a:t>Publication and related biases</a:t>
            </a:r>
            <a:endParaRPr lang="en-US" dirty="0"/>
          </a:p>
        </p:txBody>
      </p:sp>
      <p:sp>
        <p:nvSpPr>
          <p:cNvPr id="3" name="2 Subtítulo"/>
          <p:cNvSpPr>
            <a:spLocks noGrp="1"/>
          </p:cNvSpPr>
          <p:nvPr>
            <p:ph type="subTitle" idx="1"/>
          </p:nvPr>
        </p:nvSpPr>
        <p:spPr/>
        <p:txBody>
          <a:bodyPr/>
          <a:lstStyle/>
          <a:p>
            <a:endParaRPr lang="en-US" dirty="0" smtClean="0"/>
          </a:p>
          <a:p>
            <a:pPr algn="ctr"/>
            <a:r>
              <a:rPr lang="en-US" dirty="0" smtClean="0"/>
              <a:t>Daniel </a:t>
            </a:r>
            <a:r>
              <a:rPr lang="en-US" dirty="0" err="1" smtClean="0"/>
              <a:t>Acuña</a:t>
            </a:r>
            <a:endParaRPr lang="en-US" dirty="0" smtClean="0"/>
          </a:p>
          <a:p>
            <a:pPr algn="ctr"/>
            <a:r>
              <a:rPr lang="en-US" dirty="0" smtClean="0"/>
              <a:t>26-02-14</a:t>
            </a:r>
            <a:endParaRPr lang="en-US" dirty="0"/>
          </a:p>
        </p:txBody>
      </p:sp>
    </p:spTree>
    <p:extLst>
      <p:ext uri="{BB962C8B-B14F-4D97-AF65-F5344CB8AC3E}">
        <p14:creationId xmlns:p14="http://schemas.microsoft.com/office/powerpoint/2010/main" val="3952723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Evidence</a:t>
            </a:r>
            <a:endParaRPr lang="en-US" dirty="0"/>
          </a:p>
        </p:txBody>
      </p:sp>
      <p:sp>
        <p:nvSpPr>
          <p:cNvPr id="3" name="2 Marcador de contenido"/>
          <p:cNvSpPr>
            <a:spLocks noGrp="1"/>
          </p:cNvSpPr>
          <p:nvPr>
            <p:ph idx="1"/>
          </p:nvPr>
        </p:nvSpPr>
        <p:spPr/>
        <p:txBody>
          <a:bodyPr>
            <a:normAutofit fontScale="92500" lnSpcReduction="10000"/>
          </a:bodyPr>
          <a:lstStyle/>
          <a:p>
            <a:pPr marL="0" indent="0">
              <a:spcBef>
                <a:spcPts val="0"/>
              </a:spcBef>
              <a:buClrTx/>
              <a:buSzTx/>
              <a:buNone/>
              <a:defRPr/>
            </a:pPr>
            <a:r>
              <a:rPr lang="en-US" dirty="0"/>
              <a:t>These publication patterns create bias through a dissemination effect because papers in these journals are less likely to be found for meta-analysis.</a:t>
            </a:r>
          </a:p>
          <a:p>
            <a:pPr marL="0" indent="0">
              <a:spcBef>
                <a:spcPts val="0"/>
              </a:spcBef>
              <a:buClrTx/>
              <a:buSzTx/>
              <a:buNone/>
              <a:defRPr/>
            </a:pPr>
            <a:endParaRPr lang="en-US" dirty="0"/>
          </a:p>
          <a:p>
            <a:pPr marL="0" indent="0">
              <a:spcBef>
                <a:spcPts val="0"/>
              </a:spcBef>
              <a:buClrTx/>
              <a:buSzTx/>
              <a:buNone/>
              <a:defRPr/>
            </a:pPr>
            <a:r>
              <a:rPr lang="en-US" dirty="0"/>
              <a:t>Results that support a prevailing hypothesis were published in higher impact journals than those that rejected it.</a:t>
            </a:r>
          </a:p>
          <a:p>
            <a:endParaRPr lang="en-US" dirty="0"/>
          </a:p>
          <a:p>
            <a:r>
              <a:rPr lang="en-US" dirty="0"/>
              <a:t>If no link between citation frequency and p-value = no publication bias</a:t>
            </a:r>
          </a:p>
          <a:p>
            <a:endParaRPr lang="en-US" dirty="0"/>
          </a:p>
          <a:p>
            <a:r>
              <a:rPr lang="en-US" dirty="0"/>
              <a:t>Cite several confirmatory papers that reject the null hypothesis followed by one that failed to do so.</a:t>
            </a:r>
          </a:p>
          <a:p>
            <a:endParaRPr lang="en-US" dirty="0"/>
          </a:p>
        </p:txBody>
      </p:sp>
    </p:spTree>
    <p:extLst>
      <p:ext uri="{BB962C8B-B14F-4D97-AF65-F5344CB8AC3E}">
        <p14:creationId xmlns:p14="http://schemas.microsoft.com/office/powerpoint/2010/main" val="1496792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…due to selective reporting of results</a:t>
            </a:r>
            <a:endParaRPr lang="en-US" dirty="0"/>
          </a:p>
        </p:txBody>
      </p:sp>
      <p:sp>
        <p:nvSpPr>
          <p:cNvPr id="3" name="2 Marcador de contenido"/>
          <p:cNvSpPr>
            <a:spLocks noGrp="1"/>
          </p:cNvSpPr>
          <p:nvPr>
            <p:ph idx="1"/>
          </p:nvPr>
        </p:nvSpPr>
        <p:spPr/>
        <p:txBody>
          <a:bodyPr/>
          <a:lstStyle/>
          <a:p>
            <a:r>
              <a:rPr lang="en-US" dirty="0" smtClean="0"/>
              <a:t>The way results are written can itself be biased </a:t>
            </a:r>
          </a:p>
          <a:p>
            <a:pPr lvl="1"/>
            <a:r>
              <a:rPr lang="en-US" dirty="0" smtClean="0"/>
              <a:t>Only effects sizes for some of the tested predictor variables are presented &amp; reported</a:t>
            </a:r>
          </a:p>
          <a:p>
            <a:pPr lvl="1"/>
            <a:r>
              <a:rPr lang="en-US" dirty="0" smtClean="0"/>
              <a:t>Poor presentation of results for </a:t>
            </a:r>
            <a:r>
              <a:rPr lang="en-US" dirty="0" err="1" smtClean="0"/>
              <a:t>nonsignificant</a:t>
            </a:r>
            <a:r>
              <a:rPr lang="en-US" dirty="0" smtClean="0"/>
              <a:t> findings</a:t>
            </a:r>
          </a:p>
        </p:txBody>
      </p:sp>
    </p:spTree>
    <p:extLst>
      <p:ext uri="{BB962C8B-B14F-4D97-AF65-F5344CB8AC3E}">
        <p14:creationId xmlns:p14="http://schemas.microsoft.com/office/powerpoint/2010/main" val="3205959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Active data suppression </a:t>
            </a:r>
            <a:endParaRPr lang="en-US" dirty="0"/>
          </a:p>
        </p:txBody>
      </p:sp>
      <p:sp>
        <p:nvSpPr>
          <p:cNvPr id="3" name="2 Marcador de contenido"/>
          <p:cNvSpPr>
            <a:spLocks noGrp="1"/>
          </p:cNvSpPr>
          <p:nvPr>
            <p:ph idx="1"/>
          </p:nvPr>
        </p:nvSpPr>
        <p:spPr/>
        <p:txBody>
          <a:bodyPr/>
          <a:lstStyle/>
          <a:p>
            <a:r>
              <a:rPr lang="en-US" dirty="0" smtClean="0"/>
              <a:t>Suppress studies that produce undesirable results.</a:t>
            </a:r>
          </a:p>
          <a:p>
            <a:r>
              <a:rPr lang="en-US" dirty="0" smtClean="0"/>
              <a:t>Can be achieve by manipulating dissemination process</a:t>
            </a:r>
          </a:p>
          <a:p>
            <a:r>
              <a:rPr lang="en-US" dirty="0" smtClean="0"/>
              <a:t>Prohibiting researchers from making public comments on certain studies  </a:t>
            </a:r>
            <a:endParaRPr lang="en-US" dirty="0"/>
          </a:p>
        </p:txBody>
      </p:sp>
    </p:spTree>
    <p:extLst>
      <p:ext uri="{BB962C8B-B14F-4D97-AF65-F5344CB8AC3E}">
        <p14:creationId xmlns:p14="http://schemas.microsoft.com/office/powerpoint/2010/main" val="3630997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914400"/>
            <a:ext cx="8229600" cy="1143000"/>
          </a:xfrm>
        </p:spPr>
        <p:txBody>
          <a:bodyPr>
            <a:normAutofit fontScale="90000"/>
          </a:bodyPr>
          <a:lstStyle/>
          <a:p>
            <a:pPr algn="ctr"/>
            <a:r>
              <a:rPr lang="en-US" dirty="0" smtClean="0"/>
              <a:t>Dealing with publication bias: </a:t>
            </a:r>
            <a:r>
              <a:rPr lang="en-US" dirty="0"/>
              <a:t>I</a:t>
            </a:r>
            <a:r>
              <a:rPr lang="en-US" dirty="0" smtClean="0"/>
              <a:t>ndirect tests</a:t>
            </a:r>
            <a:endParaRPr lang="en-US" dirty="0"/>
          </a:p>
        </p:txBody>
      </p:sp>
      <p:sp>
        <p:nvSpPr>
          <p:cNvPr id="4" name="2 Marcador de contenido"/>
          <p:cNvSpPr>
            <a:spLocks noGrp="1"/>
          </p:cNvSpPr>
          <p:nvPr>
            <p:ph idx="1"/>
          </p:nvPr>
        </p:nvSpPr>
        <p:spPr>
          <a:xfrm>
            <a:off x="457200" y="1935480"/>
            <a:ext cx="8229600" cy="4389120"/>
          </a:xfrm>
        </p:spPr>
        <p:txBody>
          <a:bodyPr/>
          <a:lstStyle/>
          <a:p>
            <a:pPr marL="0" indent="0">
              <a:buNone/>
            </a:pPr>
            <a:r>
              <a:rPr lang="en-US" dirty="0" smtClean="0"/>
              <a:t>Considerations:</a:t>
            </a:r>
          </a:p>
          <a:p>
            <a:r>
              <a:rPr lang="en-US" b="1" dirty="0" smtClean="0"/>
              <a:t>None</a:t>
            </a:r>
            <a:r>
              <a:rPr lang="en-US" dirty="0" smtClean="0"/>
              <a:t> of the indirect tests </a:t>
            </a:r>
            <a:r>
              <a:rPr lang="en-US" b="1" dirty="0" smtClean="0"/>
              <a:t>is conclusive</a:t>
            </a:r>
            <a:r>
              <a:rPr lang="en-US" dirty="0" smtClean="0"/>
              <a:t> </a:t>
            </a:r>
          </a:p>
          <a:p>
            <a:r>
              <a:rPr lang="en-US" dirty="0" smtClean="0"/>
              <a:t>Often applied in ecological meta-analyses  to the entire data set where an overall mean is being estimated.</a:t>
            </a:r>
          </a:p>
          <a:p>
            <a:r>
              <a:rPr lang="en-US" dirty="0" smtClean="0"/>
              <a:t>No test for publication </a:t>
            </a:r>
            <a:r>
              <a:rPr lang="en-US" dirty="0"/>
              <a:t>b</a:t>
            </a:r>
            <a:r>
              <a:rPr lang="en-US" dirty="0" smtClean="0"/>
              <a:t>ias designed for meta-analyses that use structural models to explain or explore heterogeneity</a:t>
            </a:r>
            <a:endParaRPr lang="en-US" dirty="0"/>
          </a:p>
        </p:txBody>
      </p:sp>
    </p:spTree>
    <p:extLst>
      <p:ext uri="{BB962C8B-B14F-4D97-AF65-F5344CB8AC3E}">
        <p14:creationId xmlns:p14="http://schemas.microsoft.com/office/powerpoint/2010/main" val="1854390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Funnel plot</a:t>
            </a:r>
            <a:endParaRPr lang="en-US" dirty="0"/>
          </a:p>
        </p:txBody>
      </p:sp>
      <p:sp>
        <p:nvSpPr>
          <p:cNvPr id="3" name="2 Marcador de contenido"/>
          <p:cNvSpPr>
            <a:spLocks noGrp="1"/>
          </p:cNvSpPr>
          <p:nvPr>
            <p:ph idx="1"/>
          </p:nvPr>
        </p:nvSpPr>
        <p:spPr>
          <a:xfrm>
            <a:off x="457200" y="1935480"/>
            <a:ext cx="3276600" cy="4389120"/>
          </a:xfrm>
        </p:spPr>
        <p:txBody>
          <a:bodyPr/>
          <a:lstStyle/>
          <a:p>
            <a:r>
              <a:rPr lang="en-US" dirty="0" smtClean="0"/>
              <a:t>A visual tool to asses gaps . </a:t>
            </a:r>
          </a:p>
          <a:p>
            <a:r>
              <a:rPr lang="en-US" dirty="0" smtClean="0"/>
              <a:t>Only recommended to aid interpretation</a:t>
            </a:r>
            <a:endParaRPr lang="en-US" dirty="0"/>
          </a:p>
        </p:txBody>
      </p:sp>
      <p:pic>
        <p:nvPicPr>
          <p:cNvPr id="2051" name="Picture 3" descr="C:\Users\Daniel\Desktop\phot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82804" y="1905000"/>
            <a:ext cx="5154976" cy="4323789"/>
          </a:xfrm>
          <a:prstGeom prst="rect">
            <a:avLst/>
          </a:prstGeom>
          <a:noFill/>
          <a:extLst>
            <a:ext uri="{909E8E84-426E-40DD-AFC4-6F175D3DCCD1}">
              <a14:hiddenFill xmlns:a14="http://schemas.microsoft.com/office/drawing/2010/main">
                <a:solidFill>
                  <a:srgbClr val="FFFFFF"/>
                </a:solidFill>
              </a14:hiddenFill>
            </a:ext>
          </a:extLst>
        </p:spPr>
      </p:pic>
      <p:cxnSp>
        <p:nvCxnSpPr>
          <p:cNvPr id="5" name="4 Conector recto de flecha"/>
          <p:cNvCxnSpPr/>
          <p:nvPr/>
        </p:nvCxnSpPr>
        <p:spPr>
          <a:xfrm flipH="1">
            <a:off x="7086600" y="5562600"/>
            <a:ext cx="76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848600" y="5278312"/>
            <a:ext cx="1289180" cy="646331"/>
          </a:xfrm>
          <a:prstGeom prst="rect">
            <a:avLst/>
          </a:prstGeom>
          <a:noFill/>
        </p:spPr>
        <p:txBody>
          <a:bodyPr wrap="square" rtlCol="0">
            <a:spAutoFit/>
          </a:bodyPr>
          <a:lstStyle/>
          <a:p>
            <a:r>
              <a:rPr lang="en-US" b="1" dirty="0" smtClean="0"/>
              <a:t>True effect size </a:t>
            </a:r>
            <a:endParaRPr lang="en-US" b="1" dirty="0"/>
          </a:p>
        </p:txBody>
      </p:sp>
      <p:cxnSp>
        <p:nvCxnSpPr>
          <p:cNvPr id="9" name="8 Conector recto de flecha"/>
          <p:cNvCxnSpPr/>
          <p:nvPr/>
        </p:nvCxnSpPr>
        <p:spPr>
          <a:xfrm flipH="1">
            <a:off x="7162800" y="2951288"/>
            <a:ext cx="76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7924800" y="2667000"/>
            <a:ext cx="1289180" cy="646331"/>
          </a:xfrm>
          <a:prstGeom prst="rect">
            <a:avLst/>
          </a:prstGeom>
          <a:noFill/>
        </p:spPr>
        <p:txBody>
          <a:bodyPr wrap="square" rtlCol="0">
            <a:spAutoFit/>
          </a:bodyPr>
          <a:lstStyle/>
          <a:p>
            <a:r>
              <a:rPr lang="en-US" b="1" dirty="0" smtClean="0"/>
              <a:t>Published studies</a:t>
            </a:r>
            <a:endParaRPr lang="en-US" b="1" dirty="0"/>
          </a:p>
        </p:txBody>
      </p:sp>
      <p:sp>
        <p:nvSpPr>
          <p:cNvPr id="12" name="11 CuadroTexto"/>
          <p:cNvSpPr txBox="1"/>
          <p:nvPr/>
        </p:nvSpPr>
        <p:spPr>
          <a:xfrm>
            <a:off x="2895600" y="4464917"/>
            <a:ext cx="1731794" cy="646331"/>
          </a:xfrm>
          <a:prstGeom prst="rect">
            <a:avLst/>
          </a:prstGeom>
          <a:noFill/>
        </p:spPr>
        <p:txBody>
          <a:bodyPr wrap="square" rtlCol="0">
            <a:spAutoFit/>
          </a:bodyPr>
          <a:lstStyle/>
          <a:p>
            <a:r>
              <a:rPr lang="en-US" b="1" dirty="0" smtClean="0"/>
              <a:t>Unpublished studies</a:t>
            </a:r>
            <a:endParaRPr lang="en-US" b="1" dirty="0"/>
          </a:p>
        </p:txBody>
      </p:sp>
      <p:cxnSp>
        <p:nvCxnSpPr>
          <p:cNvPr id="13" name="12 Conector recto de flecha"/>
          <p:cNvCxnSpPr/>
          <p:nvPr/>
        </p:nvCxnSpPr>
        <p:spPr>
          <a:xfrm>
            <a:off x="4627394" y="4788082"/>
            <a:ext cx="554206"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4343400" y="2667000"/>
            <a:ext cx="1731794" cy="646331"/>
          </a:xfrm>
          <a:prstGeom prst="rect">
            <a:avLst/>
          </a:prstGeom>
          <a:noFill/>
        </p:spPr>
        <p:txBody>
          <a:bodyPr wrap="square" rtlCol="0">
            <a:spAutoFit/>
          </a:bodyPr>
          <a:lstStyle/>
          <a:p>
            <a:r>
              <a:rPr lang="en-US" b="1" dirty="0" smtClean="0"/>
              <a:t>Unpublished studies</a:t>
            </a:r>
            <a:endParaRPr lang="en-US" b="1" dirty="0"/>
          </a:p>
        </p:txBody>
      </p:sp>
      <p:cxnSp>
        <p:nvCxnSpPr>
          <p:cNvPr id="14" name="13 Conector recto de flecha"/>
          <p:cNvCxnSpPr/>
          <p:nvPr/>
        </p:nvCxnSpPr>
        <p:spPr>
          <a:xfrm>
            <a:off x="6075194" y="2990165"/>
            <a:ext cx="554206"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05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057400"/>
            <a:ext cx="8229600" cy="4389120"/>
          </a:xfrm>
        </p:spPr>
        <p:txBody>
          <a:bodyPr>
            <a:normAutofit/>
          </a:bodyPr>
          <a:lstStyle/>
          <a:p>
            <a:pPr marL="0" indent="0">
              <a:buNone/>
            </a:pPr>
            <a:r>
              <a:rPr lang="en-US" dirty="0" smtClean="0"/>
              <a:t>2 main statistical tests for funnel plot asymmetry:</a:t>
            </a:r>
          </a:p>
          <a:p>
            <a:pPr marL="0" indent="0">
              <a:buNone/>
            </a:pPr>
            <a:endParaRPr lang="en-US" dirty="0" smtClean="0"/>
          </a:p>
          <a:p>
            <a:pPr marL="0" indent="0">
              <a:buNone/>
            </a:pPr>
            <a:r>
              <a:rPr lang="en-US" dirty="0" smtClean="0"/>
              <a:t>Calculate the </a:t>
            </a:r>
            <a:r>
              <a:rPr lang="en-US" b="1" dirty="0" smtClean="0"/>
              <a:t>nonparametric</a:t>
            </a:r>
            <a:r>
              <a:rPr lang="en-US" dirty="0" smtClean="0"/>
              <a:t> </a:t>
            </a:r>
            <a:r>
              <a:rPr lang="en-US" b="1" dirty="0" smtClean="0"/>
              <a:t>correlation</a:t>
            </a:r>
            <a:r>
              <a:rPr lang="en-US" dirty="0" smtClean="0"/>
              <a:t> (</a:t>
            </a:r>
            <a:r>
              <a:rPr lang="en-US" dirty="0"/>
              <a:t>K</a:t>
            </a:r>
            <a:r>
              <a:rPr lang="en-US" dirty="0" smtClean="0"/>
              <a:t>endall or Spearman) </a:t>
            </a:r>
            <a:r>
              <a:rPr lang="en-US" b="1" dirty="0" smtClean="0"/>
              <a:t>between  the standardized </a:t>
            </a:r>
            <a:r>
              <a:rPr lang="en-US" b="1" dirty="0"/>
              <a:t>effect size (E*) </a:t>
            </a:r>
            <a:r>
              <a:rPr lang="en-US" b="1" dirty="0" smtClean="0"/>
              <a:t>and the sampling variance size (n) or standard error  </a:t>
            </a:r>
            <a:r>
              <a:rPr lang="en-US" b="1" smtClean="0"/>
              <a:t>(SE) of </a:t>
            </a:r>
            <a:r>
              <a:rPr lang="en-US" b="1" dirty="0" smtClean="0"/>
              <a:t>the study</a:t>
            </a:r>
          </a:p>
          <a:p>
            <a:pPr marL="0" indent="0">
              <a:buNone/>
            </a:pPr>
            <a:r>
              <a:rPr lang="en-US" dirty="0"/>
              <a:t>	</a:t>
            </a:r>
            <a:r>
              <a:rPr lang="en-US" dirty="0" smtClean="0"/>
              <a:t>This should stabilize variances so that a plot of 	standardized  effect size against standard error is 	not funnel shaped	</a:t>
            </a:r>
          </a:p>
        </p:txBody>
      </p:sp>
      <p:sp>
        <p:nvSpPr>
          <p:cNvPr id="5" name="1 Título"/>
          <p:cNvSpPr>
            <a:spLocks noGrp="1"/>
          </p:cNvSpPr>
          <p:nvPr>
            <p:ph type="title"/>
          </p:nvPr>
        </p:nvSpPr>
        <p:spPr>
          <a:xfrm>
            <a:off x="457200" y="704088"/>
            <a:ext cx="8229600" cy="1143000"/>
          </a:xfrm>
        </p:spPr>
        <p:txBody>
          <a:bodyPr>
            <a:normAutofit fontScale="90000"/>
          </a:bodyPr>
          <a:lstStyle/>
          <a:p>
            <a:r>
              <a:rPr lang="en-US" dirty="0" smtClean="0"/>
              <a:t>Relationship between effect size and sample size</a:t>
            </a:r>
            <a:endParaRPr lang="en-US" dirty="0"/>
          </a:p>
        </p:txBody>
      </p:sp>
    </p:spTree>
    <p:extLst>
      <p:ext uri="{BB962C8B-B14F-4D97-AF65-F5344CB8AC3E}">
        <p14:creationId xmlns:p14="http://schemas.microsoft.com/office/powerpoint/2010/main" val="1316052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172234" y="-990507"/>
            <a:ext cx="2222017" cy="8494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6020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66800"/>
            <a:ext cx="8229600" cy="5257800"/>
          </a:xfrm>
        </p:spPr>
        <p:txBody>
          <a:bodyPr/>
          <a:lstStyle/>
          <a:p>
            <a:r>
              <a:rPr lang="en-US" b="1" dirty="0"/>
              <a:t>Regress standard normal deviates  against P-value </a:t>
            </a:r>
            <a:r>
              <a:rPr lang="en-US" dirty="0"/>
              <a:t>and weight by the inverse of the study variance (current </a:t>
            </a:r>
            <a:r>
              <a:rPr lang="en-US" dirty="0" smtClean="0"/>
              <a:t>recommendation is to regress  </a:t>
            </a:r>
            <a:r>
              <a:rPr lang="en-US" dirty="0"/>
              <a:t>against precision (inverse of standard </a:t>
            </a:r>
            <a:r>
              <a:rPr lang="en-US" dirty="0" smtClean="0"/>
              <a:t>error)</a:t>
            </a:r>
            <a:endParaRPr lang="en-US" dirty="0"/>
          </a:p>
          <a:p>
            <a:pPr marL="0" indent="0">
              <a:buNone/>
            </a:pPr>
            <a:endParaRPr lang="en-US" dirty="0"/>
          </a:p>
          <a:p>
            <a:pPr marL="0" indent="0">
              <a:buNone/>
            </a:pPr>
            <a:r>
              <a:rPr lang="en-US" dirty="0"/>
              <a:t>If funnel plot is symmetric, slope will indicate size and direction of the effect size and the intercept  will be zero.</a:t>
            </a:r>
          </a:p>
          <a:p>
            <a:pPr marL="0" indent="0">
              <a:buNone/>
            </a:pPr>
            <a:r>
              <a:rPr lang="en-US" dirty="0" smtClean="0"/>
              <a:t>The deviation of the intercept of zero provides an index of the degree of asymmetry . </a:t>
            </a:r>
            <a:r>
              <a:rPr lang="en-US" dirty="0"/>
              <a:t>Two sided P values are </a:t>
            </a:r>
            <a:r>
              <a:rPr lang="en-US" dirty="0" smtClean="0"/>
              <a:t>reported as well</a:t>
            </a:r>
            <a:endParaRPr lang="en-US" dirty="0"/>
          </a:p>
        </p:txBody>
      </p:sp>
    </p:spTree>
    <p:extLst>
      <p:ext uri="{BB962C8B-B14F-4D97-AF65-F5344CB8AC3E}">
        <p14:creationId xmlns:p14="http://schemas.microsoft.com/office/powerpoint/2010/main" val="820110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685800"/>
            <a:ext cx="6400800" cy="5473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4 Conector recto de flecha"/>
          <p:cNvCxnSpPr/>
          <p:nvPr/>
        </p:nvCxnSpPr>
        <p:spPr>
          <a:xfrm flipH="1">
            <a:off x="6248400" y="2514600"/>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696200" y="2209800"/>
            <a:ext cx="1447800" cy="646331"/>
          </a:xfrm>
          <a:prstGeom prst="rect">
            <a:avLst/>
          </a:prstGeom>
          <a:noFill/>
        </p:spPr>
        <p:txBody>
          <a:bodyPr wrap="square" rtlCol="0">
            <a:spAutoFit/>
          </a:bodyPr>
          <a:lstStyle/>
          <a:p>
            <a:r>
              <a:rPr lang="en-US" dirty="0" smtClean="0"/>
              <a:t>Leas Squares regression</a:t>
            </a:r>
            <a:endParaRPr lang="en-US" dirty="0"/>
          </a:p>
        </p:txBody>
      </p:sp>
    </p:spTree>
    <p:extLst>
      <p:ext uri="{BB962C8B-B14F-4D97-AF65-F5344CB8AC3E}">
        <p14:creationId xmlns:p14="http://schemas.microsoft.com/office/powerpoint/2010/main" val="4124934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n-US" dirty="0" smtClean="0"/>
              <a:t>Will usually assume </a:t>
            </a:r>
            <a:r>
              <a:rPr lang="en-US" dirty="0"/>
              <a:t>publication bias when asymmetry is such that the effect sizes on the side closest to the null hypothesis values are missing  </a:t>
            </a:r>
            <a:r>
              <a:rPr lang="en-US" dirty="0">
                <a:sym typeface="Wingdings" panose="05000000000000000000" pitchFamily="2" charset="2"/>
              </a:rPr>
              <a:t> Lower rate of publication of studies with </a:t>
            </a:r>
            <a:r>
              <a:rPr lang="en-US" dirty="0" err="1">
                <a:sym typeface="Wingdings" panose="05000000000000000000" pitchFamily="2" charset="2"/>
              </a:rPr>
              <a:t>nonsignificant</a:t>
            </a:r>
            <a:r>
              <a:rPr lang="en-US" dirty="0">
                <a:sym typeface="Wingdings" panose="05000000000000000000" pitchFamily="2" charset="2"/>
              </a:rPr>
              <a:t> values.</a:t>
            </a:r>
            <a:endParaRPr lang="en-US" dirty="0"/>
          </a:p>
          <a:p>
            <a:endParaRPr lang="en-US" dirty="0"/>
          </a:p>
        </p:txBody>
      </p:sp>
    </p:spTree>
    <p:extLst>
      <p:ext uri="{BB962C8B-B14F-4D97-AF65-F5344CB8AC3E}">
        <p14:creationId xmlns:p14="http://schemas.microsoft.com/office/powerpoint/2010/main" val="394885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143000"/>
          </a:xfrm>
        </p:spPr>
        <p:txBody>
          <a:bodyPr/>
          <a:lstStyle/>
          <a:p>
            <a:pPr algn="ctr"/>
            <a:r>
              <a:rPr lang="en-US" dirty="0" smtClean="0"/>
              <a:t>Outline</a:t>
            </a:r>
            <a:endParaRPr lang="en-US" dirty="0"/>
          </a:p>
        </p:txBody>
      </p:sp>
      <p:sp>
        <p:nvSpPr>
          <p:cNvPr id="3" name="2 Marcador de contenido"/>
          <p:cNvSpPr>
            <a:spLocks noGrp="1"/>
          </p:cNvSpPr>
          <p:nvPr>
            <p:ph idx="1"/>
          </p:nvPr>
        </p:nvSpPr>
        <p:spPr>
          <a:xfrm>
            <a:off x="457200" y="1828800"/>
            <a:ext cx="8229600" cy="4495800"/>
          </a:xfrm>
        </p:spPr>
        <p:txBody>
          <a:bodyPr>
            <a:normAutofit fontScale="25000" lnSpcReduction="20000"/>
          </a:bodyPr>
          <a:lstStyle/>
          <a:p>
            <a:r>
              <a:rPr lang="en-US" sz="6200" b="1" dirty="0" smtClean="0"/>
              <a:t>What is it?</a:t>
            </a:r>
          </a:p>
          <a:p>
            <a:r>
              <a:rPr lang="en-US" sz="6200" b="1" dirty="0" smtClean="0"/>
              <a:t>Statistical significance, sample size, hypothesis support and publication</a:t>
            </a:r>
          </a:p>
          <a:p>
            <a:pPr marL="0" indent="0">
              <a:buNone/>
            </a:pPr>
            <a:endParaRPr lang="en-US" sz="5000" b="1" dirty="0" smtClean="0"/>
          </a:p>
          <a:p>
            <a:r>
              <a:rPr lang="en-US" sz="6200" b="1" dirty="0" smtClean="0"/>
              <a:t>Evidence for publication bias:</a:t>
            </a:r>
          </a:p>
          <a:p>
            <a:pPr marL="457200" lvl="1" indent="0">
              <a:buNone/>
            </a:pPr>
            <a:r>
              <a:rPr lang="en-US" sz="4300" dirty="0" smtClean="0"/>
              <a:t>Due to failure to publish</a:t>
            </a:r>
          </a:p>
          <a:p>
            <a:pPr marL="457200" lvl="1" indent="0">
              <a:buNone/>
            </a:pPr>
            <a:r>
              <a:rPr lang="en-US" sz="4300" dirty="0" smtClean="0"/>
              <a:t>Because effect size influences the visibility of published studies</a:t>
            </a:r>
          </a:p>
          <a:p>
            <a:pPr marL="457200" lvl="1" indent="0">
              <a:buNone/>
            </a:pPr>
            <a:r>
              <a:rPr lang="en-US" sz="4300" dirty="0" smtClean="0"/>
              <a:t>Due to selective reporting of results within a study</a:t>
            </a:r>
          </a:p>
          <a:p>
            <a:pPr lvl="1"/>
            <a:endParaRPr lang="en-US" dirty="0" smtClean="0"/>
          </a:p>
          <a:p>
            <a:pPr marL="342900" lvl="1" indent="-342900">
              <a:buFont typeface="Arial" panose="020B0604020202020204" pitchFamily="34" charset="0"/>
              <a:buChar char="•"/>
            </a:pPr>
            <a:r>
              <a:rPr lang="en-US" sz="6200" b="1" dirty="0" smtClean="0"/>
              <a:t>Active data suppression</a:t>
            </a:r>
          </a:p>
          <a:p>
            <a:pPr marL="342900" lvl="1" indent="-342900">
              <a:buFont typeface="Arial" panose="020B0604020202020204" pitchFamily="34" charset="0"/>
              <a:buChar char="•"/>
            </a:pPr>
            <a:endParaRPr lang="en-US" sz="5100" dirty="0" smtClean="0"/>
          </a:p>
          <a:p>
            <a:pPr marL="342900" lvl="1" indent="-342900">
              <a:buFont typeface="Arial" panose="020B0604020202020204" pitchFamily="34" charset="0"/>
              <a:buChar char="•"/>
            </a:pPr>
            <a:r>
              <a:rPr lang="en-US" sz="6200" b="1" dirty="0" smtClean="0"/>
              <a:t>Dealing with publication bias</a:t>
            </a:r>
            <a:r>
              <a:rPr lang="en-US" sz="6200" b="1" dirty="0" smtClean="0">
                <a:sym typeface="Wingdings" panose="05000000000000000000" pitchFamily="2" charset="2"/>
              </a:rPr>
              <a:t> Indirect tests:</a:t>
            </a:r>
          </a:p>
          <a:p>
            <a:pPr marL="400050" lvl="2" indent="0">
              <a:buNone/>
            </a:pPr>
            <a:r>
              <a:rPr lang="en-US" sz="4300" dirty="0" smtClean="0">
                <a:sym typeface="Wingdings" panose="05000000000000000000" pitchFamily="2" charset="2"/>
              </a:rPr>
              <a:t>Funnel plots</a:t>
            </a:r>
          </a:p>
          <a:p>
            <a:pPr marL="400050" lvl="2" indent="0">
              <a:buNone/>
            </a:pPr>
            <a:r>
              <a:rPr lang="en-US" sz="4300" dirty="0" smtClean="0">
                <a:sym typeface="Wingdings" panose="05000000000000000000" pitchFamily="2" charset="2"/>
              </a:rPr>
              <a:t>Effect size and sample size relationship</a:t>
            </a:r>
          </a:p>
          <a:p>
            <a:pPr marL="400050" lvl="2" indent="0">
              <a:buNone/>
            </a:pPr>
            <a:r>
              <a:rPr lang="en-US" sz="4300" dirty="0" smtClean="0">
                <a:sym typeface="Wingdings" panose="05000000000000000000" pitchFamily="2" charset="2"/>
              </a:rPr>
              <a:t>Trim and Fill</a:t>
            </a:r>
          </a:p>
          <a:p>
            <a:pPr marL="400050" lvl="2" indent="0">
              <a:buNone/>
            </a:pPr>
            <a:r>
              <a:rPr lang="en-US" sz="4300" dirty="0" smtClean="0">
                <a:sym typeface="Wingdings" panose="05000000000000000000" pitchFamily="2" charset="2"/>
              </a:rPr>
              <a:t>Fail-safe or file drawer number</a:t>
            </a:r>
          </a:p>
          <a:p>
            <a:pPr marL="400050" lvl="2" indent="0">
              <a:buNone/>
            </a:pPr>
            <a:r>
              <a:rPr lang="en-US" sz="4300" dirty="0" smtClean="0">
                <a:sym typeface="Wingdings" panose="05000000000000000000" pitchFamily="2" charset="2"/>
              </a:rPr>
              <a:t>Selection models</a:t>
            </a:r>
          </a:p>
          <a:p>
            <a:pPr marL="400050" lvl="2" indent="0">
              <a:buNone/>
            </a:pPr>
            <a:endParaRPr lang="en-US" sz="3200" dirty="0" smtClean="0">
              <a:sym typeface="Wingdings" panose="05000000000000000000" pitchFamily="2" charset="2"/>
            </a:endParaRPr>
          </a:p>
          <a:p>
            <a:pPr marL="342900" lvl="1" indent="-342900">
              <a:buFont typeface="Arial" panose="020B0604020202020204" pitchFamily="34" charset="0"/>
              <a:buChar char="•"/>
            </a:pPr>
            <a:r>
              <a:rPr lang="en-US" sz="6200" b="1" dirty="0" smtClean="0"/>
              <a:t>Misidentification of publication bias</a:t>
            </a:r>
          </a:p>
          <a:p>
            <a:pPr marL="342900" lvl="1" indent="-342900">
              <a:buFont typeface="Arial" panose="020B0604020202020204" pitchFamily="34" charset="0"/>
              <a:buChar char="•"/>
            </a:pPr>
            <a:r>
              <a:rPr lang="en-US" sz="6200" b="1" dirty="0" smtClean="0"/>
              <a:t>Biased sampling of the natural world</a:t>
            </a:r>
          </a:p>
          <a:p>
            <a:pPr marL="0" indent="0">
              <a:buNone/>
            </a:pPr>
            <a:r>
              <a:rPr lang="en-US" sz="5100" dirty="0" smtClean="0"/>
              <a:t> </a:t>
            </a:r>
          </a:p>
        </p:txBody>
      </p:sp>
    </p:spTree>
    <p:extLst>
      <p:ext uri="{BB962C8B-B14F-4D97-AF65-F5344CB8AC3E}">
        <p14:creationId xmlns:p14="http://schemas.microsoft.com/office/powerpoint/2010/main" val="1157043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n-US" dirty="0" smtClean="0"/>
              <a:t>A form of sensitivity  analysis rather than a method to estimate the actual size effect sizes of unpublished studies</a:t>
            </a:r>
          </a:p>
          <a:p>
            <a:r>
              <a:rPr lang="en-US" dirty="0" smtClean="0"/>
              <a:t>Computationally simple method to adjust for funnel plot asymmetry.</a:t>
            </a:r>
          </a:p>
          <a:p>
            <a:r>
              <a:rPr lang="en-US" dirty="0" smtClean="0"/>
              <a:t>Allows to enter values for missing studies to generate a symmetric funnel plot from which a new mean effect size can be estimated</a:t>
            </a:r>
          </a:p>
          <a:p>
            <a:r>
              <a:rPr lang="en-US" dirty="0" smtClean="0"/>
              <a:t>Assumes that studies with more extreme values on the left side of the funnel plot are those that will be missing to publication bias.</a:t>
            </a:r>
          </a:p>
          <a:p>
            <a:endParaRPr lang="en-US" dirty="0"/>
          </a:p>
        </p:txBody>
      </p:sp>
      <p:sp>
        <p:nvSpPr>
          <p:cNvPr id="4" name="1 Título"/>
          <p:cNvSpPr>
            <a:spLocks noGrp="1"/>
          </p:cNvSpPr>
          <p:nvPr>
            <p:ph type="title"/>
          </p:nvPr>
        </p:nvSpPr>
        <p:spPr/>
        <p:txBody>
          <a:bodyPr>
            <a:normAutofit/>
          </a:bodyPr>
          <a:lstStyle/>
          <a:p>
            <a:r>
              <a:rPr lang="en-US" dirty="0" smtClean="0"/>
              <a:t>Trim and fill</a:t>
            </a:r>
            <a:endParaRPr lang="en-US" dirty="0"/>
          </a:p>
        </p:txBody>
      </p:sp>
    </p:spTree>
    <p:extLst>
      <p:ext uri="{BB962C8B-B14F-4D97-AF65-F5344CB8AC3E}">
        <p14:creationId xmlns:p14="http://schemas.microsoft.com/office/powerpoint/2010/main" val="3612882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533400"/>
            <a:ext cx="8229600" cy="1143000"/>
          </a:xfrm>
        </p:spPr>
        <p:txBody>
          <a:bodyPr/>
          <a:lstStyle/>
          <a:p>
            <a:r>
              <a:rPr lang="en-US" dirty="0" smtClean="0"/>
              <a:t>Based on Curtis and Wang data</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7063" y="1697040"/>
            <a:ext cx="6400800" cy="5160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4 Conector recto de flecha"/>
          <p:cNvCxnSpPr/>
          <p:nvPr/>
        </p:nvCxnSpPr>
        <p:spPr>
          <a:xfrm flipH="1">
            <a:off x="5562600" y="4583668"/>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2819400" y="45720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6477000" y="4355068"/>
            <a:ext cx="1066800" cy="369332"/>
          </a:xfrm>
          <a:prstGeom prst="rect">
            <a:avLst/>
          </a:prstGeom>
          <a:noFill/>
        </p:spPr>
        <p:txBody>
          <a:bodyPr wrap="square" rtlCol="0">
            <a:spAutoFit/>
          </a:bodyPr>
          <a:lstStyle/>
          <a:p>
            <a:r>
              <a:rPr lang="en-US" dirty="0" smtClean="0"/>
              <a:t>Original</a:t>
            </a:r>
            <a:endParaRPr lang="en-US" dirty="0"/>
          </a:p>
        </p:txBody>
      </p:sp>
      <p:sp>
        <p:nvSpPr>
          <p:cNvPr id="11" name="10 CuadroTexto"/>
          <p:cNvSpPr txBox="1"/>
          <p:nvPr/>
        </p:nvSpPr>
        <p:spPr>
          <a:xfrm>
            <a:off x="1752600" y="4431268"/>
            <a:ext cx="1066800" cy="369332"/>
          </a:xfrm>
          <a:prstGeom prst="rect">
            <a:avLst/>
          </a:prstGeom>
          <a:noFill/>
        </p:spPr>
        <p:txBody>
          <a:bodyPr wrap="square" rtlCol="0">
            <a:spAutoFit/>
          </a:bodyPr>
          <a:lstStyle/>
          <a:p>
            <a:r>
              <a:rPr lang="en-US" dirty="0" smtClean="0"/>
              <a:t>Missing</a:t>
            </a:r>
            <a:endParaRPr lang="en-US" dirty="0"/>
          </a:p>
        </p:txBody>
      </p:sp>
    </p:spTree>
    <p:extLst>
      <p:ext uri="{BB962C8B-B14F-4D97-AF65-F5344CB8AC3E}">
        <p14:creationId xmlns:p14="http://schemas.microsoft.com/office/powerpoint/2010/main" val="664000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Based on Torres-Vila and </a:t>
            </a:r>
            <a:r>
              <a:rPr lang="en-US" dirty="0" err="1" smtClean="0"/>
              <a:t>Jennions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95475"/>
            <a:ext cx="6477000" cy="496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4 Conector recto de flecha"/>
          <p:cNvCxnSpPr/>
          <p:nvPr/>
        </p:nvCxnSpPr>
        <p:spPr>
          <a:xfrm>
            <a:off x="1981200" y="53340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467600" y="3835841"/>
            <a:ext cx="1066800" cy="369332"/>
          </a:xfrm>
          <a:prstGeom prst="rect">
            <a:avLst/>
          </a:prstGeom>
          <a:noFill/>
        </p:spPr>
        <p:txBody>
          <a:bodyPr wrap="square" rtlCol="0">
            <a:spAutoFit/>
          </a:bodyPr>
          <a:lstStyle/>
          <a:p>
            <a:r>
              <a:rPr lang="en-US" dirty="0" smtClean="0"/>
              <a:t>Missing</a:t>
            </a:r>
            <a:endParaRPr lang="en-US" dirty="0"/>
          </a:p>
        </p:txBody>
      </p:sp>
      <p:cxnSp>
        <p:nvCxnSpPr>
          <p:cNvPr id="7" name="6 Conector recto de flecha"/>
          <p:cNvCxnSpPr/>
          <p:nvPr/>
        </p:nvCxnSpPr>
        <p:spPr>
          <a:xfrm flipH="1">
            <a:off x="6705600" y="4020507"/>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934453" y="5149334"/>
            <a:ext cx="1066800" cy="369332"/>
          </a:xfrm>
          <a:prstGeom prst="rect">
            <a:avLst/>
          </a:prstGeom>
          <a:noFill/>
        </p:spPr>
        <p:txBody>
          <a:bodyPr wrap="square" rtlCol="0">
            <a:spAutoFit/>
          </a:bodyPr>
          <a:lstStyle/>
          <a:p>
            <a:r>
              <a:rPr lang="en-US" dirty="0" smtClean="0"/>
              <a:t>Original</a:t>
            </a:r>
            <a:endParaRPr lang="en-US" dirty="0"/>
          </a:p>
        </p:txBody>
      </p:sp>
      <p:sp>
        <p:nvSpPr>
          <p:cNvPr id="3" name="2 Elipse"/>
          <p:cNvSpPr/>
          <p:nvPr/>
        </p:nvSpPr>
        <p:spPr>
          <a:xfrm>
            <a:off x="5638800" y="3657600"/>
            <a:ext cx="15240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CuadroTexto"/>
          <p:cNvSpPr txBox="1"/>
          <p:nvPr/>
        </p:nvSpPr>
        <p:spPr>
          <a:xfrm>
            <a:off x="7696200" y="4507468"/>
            <a:ext cx="1066800" cy="369332"/>
          </a:xfrm>
          <a:prstGeom prst="rect">
            <a:avLst/>
          </a:prstGeom>
          <a:noFill/>
        </p:spPr>
        <p:txBody>
          <a:bodyPr wrap="square" rtlCol="0">
            <a:spAutoFit/>
          </a:bodyPr>
          <a:lstStyle/>
          <a:p>
            <a:r>
              <a:rPr lang="en-US" dirty="0" smtClean="0"/>
              <a:t>Larger</a:t>
            </a:r>
            <a:endParaRPr lang="en-US" dirty="0"/>
          </a:p>
        </p:txBody>
      </p:sp>
      <p:cxnSp>
        <p:nvCxnSpPr>
          <p:cNvPr id="10" name="9 Conector recto de flecha"/>
          <p:cNvCxnSpPr/>
          <p:nvPr/>
        </p:nvCxnSpPr>
        <p:spPr>
          <a:xfrm flipH="1">
            <a:off x="6934200" y="4692134"/>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250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Fail-safe or file drawer number</a:t>
            </a:r>
            <a:endParaRPr lang="en-US" dirty="0"/>
          </a:p>
        </p:txBody>
      </p:sp>
      <p:sp>
        <p:nvSpPr>
          <p:cNvPr id="3" name="2 Marcador de contenido"/>
          <p:cNvSpPr>
            <a:spLocks noGrp="1"/>
          </p:cNvSpPr>
          <p:nvPr>
            <p:ph idx="1"/>
          </p:nvPr>
        </p:nvSpPr>
        <p:spPr/>
        <p:txBody>
          <a:bodyPr/>
          <a:lstStyle/>
          <a:p>
            <a:r>
              <a:rPr lang="en-US" dirty="0" smtClean="0"/>
              <a:t>Not based on funnel plot asymmetry</a:t>
            </a:r>
          </a:p>
          <a:p>
            <a:r>
              <a:rPr lang="en-US" dirty="0" smtClean="0"/>
              <a:t>It tries to answer “how many studies (N) averaging an effect size of zero that were not located would need to exist to negate the significance of an observed effect size or to reduce it to a specific minimal value?</a:t>
            </a:r>
          </a:p>
          <a:p>
            <a:r>
              <a:rPr lang="en-US" dirty="0" smtClean="0"/>
              <a:t>A significant meta-analytic result is robust if N&gt;5</a:t>
            </a:r>
            <a:r>
              <a:rPr lang="en-US" i="1" dirty="0" smtClean="0"/>
              <a:t>k</a:t>
            </a:r>
            <a:r>
              <a:rPr lang="en-US" dirty="0" smtClean="0"/>
              <a:t>+10</a:t>
            </a:r>
            <a:endParaRPr lang="en-US" dirty="0"/>
          </a:p>
        </p:txBody>
      </p:sp>
    </p:spTree>
    <p:extLst>
      <p:ext uri="{BB962C8B-B14F-4D97-AF65-F5344CB8AC3E}">
        <p14:creationId xmlns:p14="http://schemas.microsoft.com/office/powerpoint/2010/main" val="3458864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Developed by Rosenberg</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93" y="2667000"/>
            <a:ext cx="8958407"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5857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Selection models</a:t>
            </a:r>
            <a:endParaRPr lang="en-US" dirty="0"/>
          </a:p>
        </p:txBody>
      </p:sp>
      <p:sp>
        <p:nvSpPr>
          <p:cNvPr id="3" name="2 Marcador de contenido"/>
          <p:cNvSpPr>
            <a:spLocks noGrp="1"/>
          </p:cNvSpPr>
          <p:nvPr>
            <p:ph idx="1"/>
          </p:nvPr>
        </p:nvSpPr>
        <p:spPr/>
        <p:txBody>
          <a:bodyPr/>
          <a:lstStyle/>
          <a:p>
            <a:pPr marL="0" indent="0">
              <a:buNone/>
            </a:pPr>
            <a:r>
              <a:rPr lang="en-US" dirty="0" smtClean="0"/>
              <a:t>Divided into those where the selection criteria that weight the likelihood of publication are either base:</a:t>
            </a:r>
          </a:p>
          <a:p>
            <a:pPr marL="0" indent="0">
              <a:buNone/>
            </a:pPr>
            <a:r>
              <a:rPr lang="en-US" dirty="0"/>
              <a:t>	</a:t>
            </a:r>
            <a:r>
              <a:rPr lang="en-US" dirty="0" smtClean="0"/>
              <a:t>separately on the effect size and its standard error</a:t>
            </a:r>
          </a:p>
          <a:p>
            <a:pPr marL="0" indent="0">
              <a:buNone/>
            </a:pPr>
            <a:r>
              <a:rPr lang="en-US" dirty="0"/>
              <a:t>	</a:t>
            </a:r>
            <a:r>
              <a:rPr lang="en-US" dirty="0" smtClean="0"/>
              <a:t>Solely on P-values</a:t>
            </a:r>
            <a:endParaRPr lang="en-US" dirty="0"/>
          </a:p>
        </p:txBody>
      </p:sp>
    </p:spTree>
    <p:extLst>
      <p:ext uri="{BB962C8B-B14F-4D97-AF65-F5344CB8AC3E}">
        <p14:creationId xmlns:p14="http://schemas.microsoft.com/office/powerpoint/2010/main" val="1879596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158" y="533400"/>
            <a:ext cx="8686800" cy="1143000"/>
          </a:xfrm>
        </p:spPr>
        <p:txBody>
          <a:bodyPr>
            <a:normAutofit fontScale="90000"/>
          </a:bodyPr>
          <a:lstStyle/>
          <a:p>
            <a:r>
              <a:rPr lang="en-US" dirty="0" smtClean="0"/>
              <a:t>Misidentification of publication bias</a:t>
            </a:r>
            <a:endParaRPr lang="en-US" dirty="0"/>
          </a:p>
        </p:txBody>
      </p:sp>
      <p:sp>
        <p:nvSpPr>
          <p:cNvPr id="3" name="2 Marcador de contenido"/>
          <p:cNvSpPr>
            <a:spLocks noGrp="1"/>
          </p:cNvSpPr>
          <p:nvPr>
            <p:ph idx="1"/>
          </p:nvPr>
        </p:nvSpPr>
        <p:spPr/>
        <p:txBody>
          <a:bodyPr>
            <a:normAutofit fontScale="85000" lnSpcReduction="10000"/>
          </a:bodyPr>
          <a:lstStyle/>
          <a:p>
            <a:pPr marL="0" indent="0">
              <a:buNone/>
            </a:pPr>
            <a:r>
              <a:rPr lang="en-US" dirty="0" smtClean="0"/>
              <a:t>Reasons for funnel plot asymmetry with a small-study effect</a:t>
            </a:r>
          </a:p>
          <a:p>
            <a:pPr marL="0" indent="0">
              <a:buNone/>
            </a:pPr>
            <a:endParaRPr lang="en-US" dirty="0" smtClean="0"/>
          </a:p>
          <a:p>
            <a:r>
              <a:rPr lang="en-US" dirty="0" smtClean="0"/>
              <a:t>Study heterogeneity can generate asymmetry but cannot by itself provide a general explanation for a “small-study” effect.</a:t>
            </a:r>
          </a:p>
          <a:p>
            <a:r>
              <a:rPr lang="en-US" dirty="0" smtClean="0"/>
              <a:t>Combining experimental and observational studies</a:t>
            </a:r>
          </a:p>
          <a:p>
            <a:r>
              <a:rPr lang="en-US" dirty="0" smtClean="0"/>
              <a:t>Heterogeneity in baseline values </a:t>
            </a:r>
          </a:p>
          <a:p>
            <a:r>
              <a:rPr lang="en-US" dirty="0" smtClean="0"/>
              <a:t>Continuous sampling and early termination of some studies</a:t>
            </a:r>
          </a:p>
          <a:p>
            <a:r>
              <a:rPr lang="en-US" dirty="0" smtClean="0"/>
              <a:t>Taxa or system related heterogeneity </a:t>
            </a:r>
          </a:p>
          <a:p>
            <a:r>
              <a:rPr lang="en-US" dirty="0" smtClean="0"/>
              <a:t>Study quality</a:t>
            </a:r>
          </a:p>
          <a:p>
            <a:r>
              <a:rPr lang="en-US" dirty="0" smtClean="0"/>
              <a:t>Sample size  and measurement error</a:t>
            </a:r>
          </a:p>
          <a:p>
            <a:r>
              <a:rPr lang="en-US" dirty="0" smtClean="0"/>
              <a:t>Incorrect transformation of effect sizes</a:t>
            </a:r>
          </a:p>
          <a:p>
            <a:r>
              <a:rPr lang="en-US" dirty="0" smtClean="0"/>
              <a:t>Actual publication bias against </a:t>
            </a:r>
            <a:r>
              <a:rPr lang="en-US" dirty="0" err="1" smtClean="0"/>
              <a:t>nonsignificant</a:t>
            </a:r>
            <a:r>
              <a:rPr lang="en-US" dirty="0" smtClean="0"/>
              <a:t> results</a:t>
            </a:r>
          </a:p>
          <a:p>
            <a:endParaRPr lang="en-US" dirty="0"/>
          </a:p>
        </p:txBody>
      </p:sp>
    </p:spTree>
    <p:extLst>
      <p:ext uri="{BB962C8B-B14F-4D97-AF65-F5344CB8AC3E}">
        <p14:creationId xmlns:p14="http://schemas.microsoft.com/office/powerpoint/2010/main" val="3392452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762000"/>
            <a:ext cx="8686800" cy="1143000"/>
          </a:xfrm>
        </p:spPr>
        <p:txBody>
          <a:bodyPr>
            <a:normAutofit fontScale="90000"/>
          </a:bodyPr>
          <a:lstStyle/>
          <a:p>
            <a:r>
              <a:rPr lang="en-US" dirty="0" smtClean="0"/>
              <a:t>Biased sampling of the natural world</a:t>
            </a:r>
            <a:endParaRPr lang="en-US" dirty="0"/>
          </a:p>
        </p:txBody>
      </p:sp>
      <p:sp>
        <p:nvSpPr>
          <p:cNvPr id="3" name="2 Marcador de contenido"/>
          <p:cNvSpPr>
            <a:spLocks noGrp="1"/>
          </p:cNvSpPr>
          <p:nvPr>
            <p:ph idx="1"/>
          </p:nvPr>
        </p:nvSpPr>
        <p:spPr/>
        <p:txBody>
          <a:bodyPr/>
          <a:lstStyle/>
          <a:p>
            <a:pPr lvl="1"/>
            <a:endParaRPr lang="en-US" dirty="0" smtClean="0"/>
          </a:p>
          <a:p>
            <a:pPr lvl="1"/>
            <a:endParaRPr lang="en-US" dirty="0"/>
          </a:p>
        </p:txBody>
      </p:sp>
      <p:sp>
        <p:nvSpPr>
          <p:cNvPr id="4" name="2 Marcador de contenido"/>
          <p:cNvSpPr txBox="1">
            <a:spLocks/>
          </p:cNvSpPr>
          <p:nvPr/>
        </p:nvSpPr>
        <p:spPr>
          <a:xfrm>
            <a:off x="609600" y="2087880"/>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Northern temperate rather than tropical species</a:t>
            </a:r>
          </a:p>
          <a:p>
            <a:r>
              <a:rPr lang="en-US" dirty="0" smtClean="0"/>
              <a:t>Birds &amp; mammals instead of insects or fish</a:t>
            </a:r>
          </a:p>
          <a:p>
            <a:r>
              <a:rPr lang="en-US" dirty="0" smtClean="0"/>
              <a:t>Animals that are easily captured or marked</a:t>
            </a:r>
          </a:p>
          <a:p>
            <a:r>
              <a:rPr lang="en-US" dirty="0" smtClean="0"/>
              <a:t>Species that occur at high rather than low densities</a:t>
            </a:r>
          </a:p>
          <a:p>
            <a:r>
              <a:rPr lang="en-US" dirty="0" smtClean="0"/>
              <a:t>Species of economic or agricultural interest</a:t>
            </a:r>
          </a:p>
          <a:p>
            <a:r>
              <a:rPr lang="en-US" b="1" dirty="0" smtClean="0"/>
              <a:t>Species that seem most likely to yield more interesting results.</a:t>
            </a:r>
            <a:endParaRPr lang="en-US" b="1" dirty="0"/>
          </a:p>
        </p:txBody>
      </p:sp>
    </p:spTree>
    <p:extLst>
      <p:ext uri="{BB962C8B-B14F-4D97-AF65-F5344CB8AC3E}">
        <p14:creationId xmlns:p14="http://schemas.microsoft.com/office/powerpoint/2010/main" val="421274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What it is?</a:t>
            </a:r>
            <a:endParaRPr lang="en-US" dirty="0"/>
          </a:p>
        </p:txBody>
      </p:sp>
      <p:sp>
        <p:nvSpPr>
          <p:cNvPr id="3" name="2 Marcador de contenido"/>
          <p:cNvSpPr>
            <a:spLocks noGrp="1"/>
          </p:cNvSpPr>
          <p:nvPr>
            <p:ph idx="1"/>
          </p:nvPr>
        </p:nvSpPr>
        <p:spPr/>
        <p:txBody>
          <a:bodyPr/>
          <a:lstStyle/>
          <a:p>
            <a:pPr marL="0" indent="0">
              <a:buNone/>
            </a:pPr>
            <a:r>
              <a:rPr lang="en-US" dirty="0" smtClean="0"/>
              <a:t>“The inaccurate representation of the merit of a hypothesis or idea”</a:t>
            </a:r>
          </a:p>
          <a:p>
            <a:pPr marL="0" indent="0">
              <a:buNone/>
            </a:pPr>
            <a:endParaRPr lang="en-US" dirty="0" smtClean="0"/>
          </a:p>
          <a:p>
            <a:pPr marL="0" indent="0">
              <a:buNone/>
            </a:pPr>
            <a:r>
              <a:rPr lang="en-US" dirty="0" smtClean="0"/>
              <a:t>“Published literature reports that systematically differ from those  of all studies and statistical test conducted”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25366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Operational definition</a:t>
            </a:r>
            <a:endParaRPr lang="en-US" dirty="0"/>
          </a:p>
        </p:txBody>
      </p:sp>
      <p:sp>
        <p:nvSpPr>
          <p:cNvPr id="3" name="2 Marcador de contenido"/>
          <p:cNvSpPr>
            <a:spLocks noGrp="1"/>
          </p:cNvSpPr>
          <p:nvPr>
            <p:ph idx="1"/>
          </p:nvPr>
        </p:nvSpPr>
        <p:spPr/>
        <p:txBody>
          <a:bodyPr/>
          <a:lstStyle/>
          <a:p>
            <a:pPr marL="0" indent="0">
              <a:buNone/>
            </a:pPr>
            <a:endParaRPr lang="en-US" i="1" dirty="0" smtClean="0"/>
          </a:p>
          <a:p>
            <a:pPr marL="0" indent="0">
              <a:buNone/>
            </a:pPr>
            <a:endParaRPr lang="en-US" i="1" dirty="0"/>
          </a:p>
          <a:p>
            <a:pPr marL="0" indent="0">
              <a:buNone/>
            </a:pPr>
            <a:r>
              <a:rPr lang="en-US" i="1" dirty="0" smtClean="0"/>
              <a:t>Whenever the dissemination of research is such that the effect size included in a meta-analysis generate different conclusions than those obtained </a:t>
            </a:r>
            <a:r>
              <a:rPr lang="en-US" b="1" i="1" dirty="0" smtClean="0"/>
              <a:t>if </a:t>
            </a:r>
            <a:r>
              <a:rPr lang="en-US" i="1" dirty="0" smtClean="0"/>
              <a:t>effect sizes for all the appropriate statistical tests that have been </a:t>
            </a:r>
            <a:r>
              <a:rPr lang="en-US" b="1" i="1" dirty="0" smtClean="0"/>
              <a:t>correctly </a:t>
            </a:r>
            <a:r>
              <a:rPr lang="en-US" i="1" dirty="0" smtClean="0"/>
              <a:t>conducted were included in the analysis</a:t>
            </a:r>
            <a:endParaRPr lang="en-US" i="1" dirty="0"/>
          </a:p>
        </p:txBody>
      </p:sp>
    </p:spTree>
    <p:extLst>
      <p:ext uri="{BB962C8B-B14F-4D97-AF65-F5344CB8AC3E}">
        <p14:creationId xmlns:p14="http://schemas.microsoft.com/office/powerpoint/2010/main" val="3262331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762000"/>
            <a:ext cx="8229600" cy="1143000"/>
          </a:xfrm>
        </p:spPr>
        <p:txBody>
          <a:bodyPr>
            <a:noAutofit/>
          </a:bodyPr>
          <a:lstStyle/>
          <a:p>
            <a:r>
              <a:rPr lang="en-US" sz="4000" dirty="0" smtClean="0"/>
              <a:t>Statistical significance, sample size, hypothesis support &amp; publication</a:t>
            </a:r>
            <a:endParaRPr lang="en-US" sz="4000" dirty="0"/>
          </a:p>
        </p:txBody>
      </p:sp>
      <p:sp>
        <p:nvSpPr>
          <p:cNvPr id="3" name="2 Marcador de contenido"/>
          <p:cNvSpPr>
            <a:spLocks noGrp="1"/>
          </p:cNvSpPr>
          <p:nvPr>
            <p:ph idx="1"/>
          </p:nvPr>
        </p:nvSpPr>
        <p:spPr/>
        <p:txBody>
          <a:bodyPr/>
          <a:lstStyle/>
          <a:p>
            <a:r>
              <a:rPr lang="en-US" dirty="0" smtClean="0"/>
              <a:t>The “problem” with the </a:t>
            </a:r>
            <a:r>
              <a:rPr lang="en-US" i="1" dirty="0" smtClean="0"/>
              <a:t>P-value:</a:t>
            </a:r>
          </a:p>
          <a:p>
            <a:endParaRPr lang="en-US" i="1" dirty="0" smtClean="0"/>
          </a:p>
          <a:p>
            <a:pPr lvl="1"/>
            <a:r>
              <a:rPr lang="en-US" dirty="0" smtClean="0"/>
              <a:t>Researchers value significant results more highly than those that fail to reject a null hypothesis </a:t>
            </a:r>
            <a:r>
              <a:rPr lang="en-US" dirty="0" smtClean="0">
                <a:sym typeface="Wingdings" panose="05000000000000000000" pitchFamily="2" charset="2"/>
              </a:rPr>
              <a:t> </a:t>
            </a:r>
            <a:r>
              <a:rPr lang="en-US" dirty="0" smtClean="0"/>
              <a:t> Positive &amp; negative values.</a:t>
            </a:r>
          </a:p>
        </p:txBody>
      </p:sp>
    </p:spTree>
    <p:extLst>
      <p:ext uri="{BB962C8B-B14F-4D97-AF65-F5344CB8AC3E}">
        <p14:creationId xmlns:p14="http://schemas.microsoft.com/office/powerpoint/2010/main" val="1221396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0600" y="2667000"/>
            <a:ext cx="7315200" cy="1143000"/>
          </a:xfrm>
        </p:spPr>
        <p:txBody>
          <a:bodyPr/>
          <a:lstStyle/>
          <a:p>
            <a:r>
              <a:rPr lang="en-US" dirty="0" smtClean="0"/>
              <a:t>Evidence of publication bias</a:t>
            </a:r>
            <a:endParaRPr lang="en-US" dirty="0"/>
          </a:p>
        </p:txBody>
      </p:sp>
    </p:spTree>
    <p:extLst>
      <p:ext uri="{BB962C8B-B14F-4D97-AF65-F5344CB8AC3E}">
        <p14:creationId xmlns:p14="http://schemas.microsoft.com/office/powerpoint/2010/main" val="1861554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Claim: failure to publish</a:t>
            </a:r>
            <a:endParaRPr lang="en-US" dirty="0"/>
          </a:p>
        </p:txBody>
      </p:sp>
      <p:sp>
        <p:nvSpPr>
          <p:cNvPr id="3" name="2 Marcador de contenido"/>
          <p:cNvSpPr>
            <a:spLocks noGrp="1"/>
          </p:cNvSpPr>
          <p:nvPr>
            <p:ph idx="1"/>
          </p:nvPr>
        </p:nvSpPr>
        <p:spPr/>
        <p:txBody>
          <a:bodyPr>
            <a:normAutofit fontScale="92500" lnSpcReduction="10000"/>
          </a:bodyPr>
          <a:lstStyle/>
          <a:p>
            <a:pPr marL="0" indent="0">
              <a:buNone/>
            </a:pPr>
            <a:r>
              <a:rPr lang="en-US" dirty="0" err="1" smtClean="0"/>
              <a:t>Csada</a:t>
            </a:r>
            <a:r>
              <a:rPr lang="en-US" dirty="0" smtClean="0"/>
              <a:t> </a:t>
            </a:r>
            <a:r>
              <a:rPr lang="en-US" i="1" dirty="0" smtClean="0"/>
              <a:t>et al.</a:t>
            </a:r>
            <a:r>
              <a:rPr lang="en-US" dirty="0" smtClean="0"/>
              <a:t> claimed that 91.4% of studies reported a significant result for the main hypothesis. However, the study lacked a null hypothesis…</a:t>
            </a:r>
          </a:p>
          <a:p>
            <a:pPr marL="0" indent="0">
              <a:buNone/>
            </a:pPr>
            <a:endParaRPr lang="en-US" dirty="0" smtClean="0"/>
          </a:p>
          <a:p>
            <a:pPr marL="0" indent="0">
              <a:buNone/>
            </a:pPr>
            <a:r>
              <a:rPr lang="en-US" dirty="0" smtClean="0"/>
              <a:t>Inspection of tables of effect sizes and sample sizes in recent biological meta-analyses suggest that a value of 91.4% is way too high</a:t>
            </a:r>
          </a:p>
          <a:p>
            <a:pPr marL="0" indent="0">
              <a:buNone/>
            </a:pPr>
            <a:endParaRPr lang="en-US" i="1" dirty="0"/>
          </a:p>
          <a:p>
            <a:pPr marL="0" indent="0">
              <a:buNone/>
            </a:pPr>
            <a:r>
              <a:rPr lang="en-US" dirty="0" err="1" smtClean="0"/>
              <a:t>Bauchau</a:t>
            </a:r>
            <a:r>
              <a:rPr lang="en-US" dirty="0" smtClean="0"/>
              <a:t> (1997) pointed out that</a:t>
            </a:r>
            <a:r>
              <a:rPr lang="en-US" i="1" dirty="0" smtClean="0"/>
              <a:t> “</a:t>
            </a:r>
            <a:r>
              <a:rPr lang="en-US" i="1" dirty="0"/>
              <a:t>b</a:t>
            </a:r>
            <a:r>
              <a:rPr lang="en-US" i="1" dirty="0" smtClean="0"/>
              <a:t>iologists are notorious to for testing null hypothesis that they expect to reject, rather than designing less readily refutable null hypothesis” </a:t>
            </a:r>
          </a:p>
          <a:p>
            <a:pPr marL="0" indent="0">
              <a:buNone/>
            </a:pPr>
            <a:endParaRPr lang="en-US" i="1" dirty="0"/>
          </a:p>
        </p:txBody>
      </p:sp>
    </p:spTree>
    <p:extLst>
      <p:ext uri="{BB962C8B-B14F-4D97-AF65-F5344CB8AC3E}">
        <p14:creationId xmlns:p14="http://schemas.microsoft.com/office/powerpoint/2010/main" val="956367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Evidence</a:t>
            </a:r>
            <a:endParaRPr lang="en-US" dirty="0"/>
          </a:p>
        </p:txBody>
      </p:sp>
      <p:sp>
        <p:nvSpPr>
          <p:cNvPr id="3" name="2 Marcador de contenido"/>
          <p:cNvSpPr>
            <a:spLocks noGrp="1"/>
          </p:cNvSpPr>
          <p:nvPr>
            <p:ph idx="1"/>
          </p:nvPr>
        </p:nvSpPr>
        <p:spPr/>
        <p:txBody>
          <a:bodyPr>
            <a:normAutofit fontScale="92500" lnSpcReduction="10000"/>
          </a:bodyPr>
          <a:lstStyle/>
          <a:p>
            <a:r>
              <a:rPr lang="en-US" dirty="0"/>
              <a:t>The discrepancy might have arisen because biological studies are often written up as a narrative to emphasize a particular significant result. The main hypothesis then becomes the one that generated this result!</a:t>
            </a:r>
          </a:p>
          <a:p>
            <a:endParaRPr lang="en-US" dirty="0"/>
          </a:p>
          <a:p>
            <a:r>
              <a:rPr lang="en-US" dirty="0"/>
              <a:t>The trend in most studies is that published studies have more data that unpublished</a:t>
            </a:r>
          </a:p>
          <a:p>
            <a:endParaRPr lang="en-US" dirty="0"/>
          </a:p>
          <a:p>
            <a:r>
              <a:rPr lang="en-US" dirty="0"/>
              <a:t>Evidence has shown that one factor that pushes a research to be unpublished is its failure to reject the null hypothesis</a:t>
            </a:r>
          </a:p>
          <a:p>
            <a:r>
              <a:rPr lang="en-US" dirty="0"/>
              <a:t>FDA manipulation</a:t>
            </a:r>
          </a:p>
        </p:txBody>
      </p:sp>
    </p:spTree>
    <p:extLst>
      <p:ext uri="{BB962C8B-B14F-4D97-AF65-F5344CB8AC3E}">
        <p14:creationId xmlns:p14="http://schemas.microsoft.com/office/powerpoint/2010/main" val="1670830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3420" y="914400"/>
            <a:ext cx="8686800" cy="1200912"/>
          </a:xfrm>
        </p:spPr>
        <p:txBody>
          <a:bodyPr>
            <a:normAutofit fontScale="90000"/>
          </a:bodyPr>
          <a:lstStyle/>
          <a:p>
            <a:r>
              <a:rPr lang="en-US" dirty="0" smtClean="0"/>
              <a:t>Claim: Effect size influences the visibility of published studies</a:t>
            </a:r>
            <a:endParaRPr lang="en-US" dirty="0"/>
          </a:p>
        </p:txBody>
      </p:sp>
      <p:sp>
        <p:nvSpPr>
          <p:cNvPr id="3" name="2 Marcador de contenido"/>
          <p:cNvSpPr>
            <a:spLocks noGrp="1"/>
          </p:cNvSpPr>
          <p:nvPr>
            <p:ph idx="1"/>
          </p:nvPr>
        </p:nvSpPr>
        <p:spPr>
          <a:xfrm>
            <a:off x="457200" y="2286000"/>
            <a:ext cx="8229600" cy="4389120"/>
          </a:xfrm>
        </p:spPr>
        <p:txBody>
          <a:bodyPr/>
          <a:lstStyle/>
          <a:p>
            <a:r>
              <a:rPr lang="en-US" dirty="0" smtClean="0"/>
              <a:t>Studies with significant results are more likely to be published in journals with higher impact factor.</a:t>
            </a:r>
          </a:p>
          <a:p>
            <a:r>
              <a:rPr lang="en-US" dirty="0" smtClean="0"/>
              <a:t>Non-English journals contain a greater proportion of </a:t>
            </a:r>
            <a:r>
              <a:rPr lang="en-US" dirty="0" err="1" smtClean="0"/>
              <a:t>nonsignificant</a:t>
            </a:r>
            <a:r>
              <a:rPr lang="en-US" dirty="0" smtClean="0"/>
              <a:t> results. </a:t>
            </a:r>
          </a:p>
          <a:p>
            <a:endParaRPr lang="en-US" dirty="0"/>
          </a:p>
        </p:txBody>
      </p:sp>
    </p:spTree>
    <p:extLst>
      <p:ext uri="{BB962C8B-B14F-4D97-AF65-F5344CB8AC3E}">
        <p14:creationId xmlns:p14="http://schemas.microsoft.com/office/powerpoint/2010/main" val="31382541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690</TotalTime>
  <Words>1607</Words>
  <Application>Microsoft Office PowerPoint</Application>
  <PresentationFormat>Presentación en pantalla (4:3)</PresentationFormat>
  <Paragraphs>204</Paragraphs>
  <Slides>27</Slides>
  <Notes>13</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Flujo</vt:lpstr>
      <vt:lpstr>Publication and related biases</vt:lpstr>
      <vt:lpstr>Outline</vt:lpstr>
      <vt:lpstr>What it is?</vt:lpstr>
      <vt:lpstr>Operational definition</vt:lpstr>
      <vt:lpstr>Statistical significance, sample size, hypothesis support &amp; publication</vt:lpstr>
      <vt:lpstr>Evidence of publication bias</vt:lpstr>
      <vt:lpstr>Claim: failure to publish</vt:lpstr>
      <vt:lpstr>Evidence</vt:lpstr>
      <vt:lpstr>Claim: Effect size influences the visibility of published studies</vt:lpstr>
      <vt:lpstr>Evidence</vt:lpstr>
      <vt:lpstr>…due to selective reporting of results</vt:lpstr>
      <vt:lpstr>Active data suppression </vt:lpstr>
      <vt:lpstr>Dealing with publication bias: Indirect tests</vt:lpstr>
      <vt:lpstr>Funnel plot</vt:lpstr>
      <vt:lpstr>Relationship between effect size and sample size</vt:lpstr>
      <vt:lpstr>Presentación de PowerPoint</vt:lpstr>
      <vt:lpstr>Presentación de PowerPoint</vt:lpstr>
      <vt:lpstr>Presentación de PowerPoint</vt:lpstr>
      <vt:lpstr>Presentación de PowerPoint</vt:lpstr>
      <vt:lpstr>Trim and fill</vt:lpstr>
      <vt:lpstr>Based on Curtis and Wang data</vt:lpstr>
      <vt:lpstr>Based on Torres-Vila and Jennions</vt:lpstr>
      <vt:lpstr>Fail-safe or file drawer number</vt:lpstr>
      <vt:lpstr>Developed by Rosenberg</vt:lpstr>
      <vt:lpstr>Selection models</vt:lpstr>
      <vt:lpstr>Misidentification of publication bias</vt:lpstr>
      <vt:lpstr>Biased sampling of the natural world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dc:creator>
  <cp:lastModifiedBy>Daniel</cp:lastModifiedBy>
  <cp:revision>58</cp:revision>
  <dcterms:created xsi:type="dcterms:W3CDTF">2014-02-25T02:13:58Z</dcterms:created>
  <dcterms:modified xsi:type="dcterms:W3CDTF">2014-02-26T17:35:08Z</dcterms:modified>
</cp:coreProperties>
</file>